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22" r:id="rId2"/>
    <p:sldId id="383" r:id="rId3"/>
    <p:sldId id="384" r:id="rId4"/>
    <p:sldId id="334" r:id="rId5"/>
    <p:sldId id="329" r:id="rId6"/>
    <p:sldId id="335" r:id="rId7"/>
    <p:sldId id="330" r:id="rId8"/>
    <p:sldId id="331" r:id="rId9"/>
    <p:sldId id="332" r:id="rId10"/>
    <p:sldId id="326" r:id="rId11"/>
    <p:sldId id="324" r:id="rId12"/>
    <p:sldId id="325" r:id="rId13"/>
    <p:sldId id="327" r:id="rId14"/>
    <p:sldId id="321" r:id="rId15"/>
    <p:sldId id="323" r:id="rId16"/>
    <p:sldId id="336" r:id="rId17"/>
    <p:sldId id="361" r:id="rId18"/>
    <p:sldId id="337" r:id="rId19"/>
    <p:sldId id="338" r:id="rId20"/>
    <p:sldId id="339" r:id="rId21"/>
    <p:sldId id="340" r:id="rId22"/>
    <p:sldId id="352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50" r:id="rId31"/>
    <p:sldId id="349" r:id="rId32"/>
    <p:sldId id="353" r:id="rId33"/>
    <p:sldId id="354" r:id="rId34"/>
    <p:sldId id="355" r:id="rId35"/>
    <p:sldId id="348" r:id="rId36"/>
    <p:sldId id="363" r:id="rId37"/>
    <p:sldId id="356" r:id="rId38"/>
    <p:sldId id="357" r:id="rId39"/>
    <p:sldId id="359" r:id="rId40"/>
    <p:sldId id="358" r:id="rId41"/>
    <p:sldId id="364" r:id="rId42"/>
    <p:sldId id="360" r:id="rId43"/>
    <p:sldId id="365" r:id="rId44"/>
    <p:sldId id="370" r:id="rId45"/>
    <p:sldId id="371" r:id="rId46"/>
    <p:sldId id="372" r:id="rId47"/>
    <p:sldId id="373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66" r:id="rId56"/>
    <p:sldId id="382" r:id="rId57"/>
    <p:sldId id="303" r:id="rId58"/>
    <p:sldId id="298" r:id="rId59"/>
    <p:sldId id="299" r:id="rId60"/>
    <p:sldId id="304" r:id="rId61"/>
    <p:sldId id="306" r:id="rId62"/>
    <p:sldId id="307" r:id="rId63"/>
    <p:sldId id="305" r:id="rId64"/>
    <p:sldId id="308" r:id="rId65"/>
    <p:sldId id="309" r:id="rId66"/>
    <p:sldId id="310" r:id="rId67"/>
    <p:sldId id="311" r:id="rId68"/>
    <p:sldId id="317" r:id="rId69"/>
    <p:sldId id="390" r:id="rId70"/>
    <p:sldId id="386" r:id="rId71"/>
    <p:sldId id="387" r:id="rId72"/>
    <p:sldId id="388" r:id="rId73"/>
    <p:sldId id="389" r:id="rId74"/>
    <p:sldId id="312" r:id="rId75"/>
    <p:sldId id="368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12" autoAdjust="0"/>
  </p:normalViewPr>
  <p:slideViewPr>
    <p:cSldViewPr snapToGrid="0" snapToObjects="1">
      <p:cViewPr>
        <p:scale>
          <a:sx n="95" d="100"/>
          <a:sy n="95" d="100"/>
        </p:scale>
        <p:origin x="-85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88EE0-944F-9647-AE34-EF68520BEE0E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E30A2-DEBE-C249-A1B8-496FFB616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22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8AC9F-821F-BC40-9F11-15532A2CE55F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950A2-4481-7A44-B53C-3323FCA28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E0B18-C422-0F4D-B4AD-129E498D7C39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BE84-7276-F448-95C1-C602C0F7CF72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4358-59E4-F143-9F0C-4B80177AF886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3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CEFE-E1BE-8A4E-8D86-B557FF677ED7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E3AF-C0D9-AF4A-97D3-DBC5B1EE3B9B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08B7-116B-F545-B79A-D7D577A3D26C}" type="datetime1">
              <a:rPr lang="en-GB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9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53AC-44C2-1A4D-9B02-3A8E6FD51261}" type="datetime1">
              <a:rPr lang="en-GB" smtClean="0"/>
              <a:t>05/09/17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9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2A4C-12B5-FA42-A628-86E57CA07939}" type="datetime1">
              <a:rPr lang="en-GB" smtClean="0"/>
              <a:t>05/09/17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9772-73BA-2A46-B4F9-8DEB8F15E138}" type="datetime1">
              <a:rPr lang="en-GB" smtClean="0"/>
              <a:t>05/09/17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4FEF-ABB0-AE4C-96B9-6A08DBDB3222}" type="datetime1">
              <a:rPr lang="en-GB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9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FC5A-2A52-5444-80F4-4CDF0133E9FC}" type="datetime1">
              <a:rPr lang="en-GB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0E7E-239B-AE4F-A78C-760901340648}" type="datetime1">
              <a:rPr lang="en-GB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15308-E10C-2747-A996-852623015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cs.open.ac.uk/yy6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://dblp.uni-trier.de/pers/hd/l/Laney:Robin_C=" TargetMode="External"/><Relationship Id="rId12" Type="http://schemas.openxmlformats.org/officeDocument/2006/relationships/hyperlink" Target="http://dblp.uni-trier.de/pers/hd/m/Moffett:Jonathan_D=" TargetMode="External"/><Relationship Id="rId13" Type="http://schemas.openxmlformats.org/officeDocument/2006/relationships/hyperlink" Target="http://dblp.uni-trier.de/db/journals/tse/tse34.html%23HaleyLMN0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lp.uni-trier.de/pers/hd/f/Franqueira:Virginia_N=_L=" TargetMode="External"/><Relationship Id="rId3" Type="http://schemas.openxmlformats.org/officeDocument/2006/relationships/hyperlink" Target="http://dblp.uni-trier.de/pers/hd/t/Tun:Thein_Than" TargetMode="External"/><Relationship Id="rId4" Type="http://schemas.openxmlformats.org/officeDocument/2006/relationships/hyperlink" Target="http://dblp.uni-trier.de/pers/hd/w/Wieringa:Roel" TargetMode="External"/><Relationship Id="rId5" Type="http://schemas.openxmlformats.org/officeDocument/2006/relationships/hyperlink" Target="http://dblp.uni-trier.de/pers/hd/n/Nuseibeh:Bashar" TargetMode="External"/><Relationship Id="rId6" Type="http://schemas.openxmlformats.org/officeDocument/2006/relationships/hyperlink" Target="http://dblp.uni-trier.de/db/conf/re/re2011.html%23FranqueiraTYWN11" TargetMode="External"/><Relationship Id="rId7" Type="http://schemas.openxmlformats.org/officeDocument/2006/relationships/hyperlink" Target="http://dblp.uni-trier.de/pers/hd/t/Tedeschi:Alessandra" TargetMode="External"/><Relationship Id="rId8" Type="http://schemas.openxmlformats.org/officeDocument/2006/relationships/hyperlink" Target="http://dblp.uni-trier.de/db/conf/re/re2011.html%23YuTTFN11" TargetMode="External"/><Relationship Id="rId9" Type="http://schemas.openxmlformats.org/officeDocument/2006/relationships/hyperlink" Target="http://dblp.uni-trier.de/db/journals/jss/jss106.html%23YuFTWN15" TargetMode="External"/><Relationship Id="rId10" Type="http://schemas.openxmlformats.org/officeDocument/2006/relationships/hyperlink" Target="http://dblp.uni-trier.de/pers/hd/h/Haley:Charles_B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creasoner.sourceforge.ne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ing-research.open.ac.uk/trac/openre" TargetMode="External"/><Relationship Id="rId4" Type="http://schemas.openxmlformats.org/officeDocument/2006/relationships/hyperlink" Target="https://github.com/problem-frames/openpf" TargetMode="External"/><Relationship Id="rId5" Type="http://schemas.openxmlformats.org/officeDocument/2006/relationships/hyperlink" Target="http://decreasoner.sourceforge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d1.open.ac.uk/ris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re2017.org/slides/MichaelJackson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ijunyu/demo-riskexplore" TargetMode="External"/><Relationship Id="rId3" Type="http://schemas.openxmlformats.org/officeDocument/2006/relationships/hyperlink" Target="http://computing-reports.open.ac.uk/2016/TR2016-04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ijunyu/demo-riskexplore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machine/install-machine/%23installing-machine-directly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.yu@open.ac.u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cs.open.ac.uk/yy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3787" y="2498250"/>
            <a:ext cx="7772400" cy="1746039"/>
          </a:xfrm>
        </p:spPr>
        <p:txBody>
          <a:bodyPr>
            <a:normAutofit/>
          </a:bodyPr>
          <a:lstStyle/>
          <a:p>
            <a:r>
              <a:rPr lang="en-US" b="1" dirty="0"/>
              <a:t>Risk Assessment using Early Requirements </a:t>
            </a:r>
            <a:r>
              <a:rPr lang="en-US" b="1" dirty="0" smtClean="0"/>
              <a:t>Models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320654"/>
            <a:ext cx="6400800" cy="1752600"/>
          </a:xfrm>
        </p:spPr>
        <p:txBody>
          <a:bodyPr/>
          <a:lstStyle/>
          <a:p>
            <a:r>
              <a:rPr lang="en-US" dirty="0" smtClean="0"/>
              <a:t>Dr. Yijun Yu</a:t>
            </a:r>
          </a:p>
          <a:p>
            <a:r>
              <a:rPr lang="en-US" dirty="0" smtClean="0"/>
              <a:t>The Open University, UK</a:t>
            </a:r>
          </a:p>
          <a:p>
            <a:r>
              <a:rPr lang="en-US" sz="2400" dirty="0" smtClean="0">
                <a:hlinkClick r:id="rId2"/>
              </a:rPr>
              <a:t>http://mcs.open.ac.uk/yy66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Screen Shot 2015-09-06 at 14.33.3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8" y="983484"/>
            <a:ext cx="2395699" cy="104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u_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6400" y="544"/>
            <a:ext cx="1489782" cy="102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68"/>
          <p:cNvSpPr/>
          <p:nvPr/>
        </p:nvSpPr>
        <p:spPr>
          <a:xfrm>
            <a:off x="2499170" y="1398328"/>
            <a:ext cx="5441816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 b="1" i="1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2000" b="1" dirty="0"/>
              <a:t>Adaptive Information Security for the Cloud </a:t>
            </a:r>
          </a:p>
        </p:txBody>
      </p:sp>
      <p:pic>
        <p:nvPicPr>
          <p:cNvPr id="9" name="Screenshot 2014-06-03 10.19.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7" y="-1969"/>
            <a:ext cx="7722304" cy="99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ERC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25640"/>
            <a:ext cx="1325647" cy="13256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3038" y="6321568"/>
            <a:ext cx="453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September 2017 @ Lisbon, Tutorial, RE 2017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6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is full of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284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FSE and RE are held in the same week</a:t>
            </a:r>
          </a:p>
          <a:p>
            <a:pPr lvl="1"/>
            <a:r>
              <a:rPr lang="en-US" dirty="0" smtClean="0"/>
              <a:t>London =&gt; Dusseldorf =&gt; Paderborn =&gt; talk</a:t>
            </a:r>
          </a:p>
          <a:p>
            <a:pPr lvl="1"/>
            <a:r>
              <a:rPr lang="en-US" dirty="0" err="1" smtClean="0"/>
              <a:t>Parderborn</a:t>
            </a:r>
            <a:r>
              <a:rPr lang="en-US" dirty="0" smtClean="0"/>
              <a:t> =&gt; Dusseldorf =&gt; London =&gt; Lisbon</a:t>
            </a:r>
            <a:endParaRPr lang="en-US" dirty="0"/>
          </a:p>
          <a:p>
            <a:r>
              <a:rPr lang="en-US" dirty="0" smtClean="0"/>
              <a:t>From Dusseldorf to Lisbon via London</a:t>
            </a:r>
          </a:p>
          <a:p>
            <a:pPr lvl="1"/>
            <a:r>
              <a:rPr lang="en-US" dirty="0" smtClean="0"/>
              <a:t>I have one hour in flight </a:t>
            </a:r>
            <a:r>
              <a:rPr lang="en-US" dirty="0"/>
              <a:t>connection </a:t>
            </a:r>
            <a:endParaRPr lang="en-US" dirty="0" smtClean="0"/>
          </a:p>
          <a:p>
            <a:pPr lvl="1"/>
            <a:r>
              <a:rPr lang="en-US" dirty="0" smtClean="0"/>
              <a:t>Flight BA943 was delayed by 30 minutes</a:t>
            </a:r>
          </a:p>
          <a:p>
            <a:pPr lvl="1"/>
            <a:r>
              <a:rPr lang="en-US" dirty="0" smtClean="0"/>
              <a:t>Shuttle Bus from Terminal 5 to Terminal 3 was delayed by 22 minutes</a:t>
            </a:r>
          </a:p>
          <a:p>
            <a:pPr lvl="1"/>
            <a:r>
              <a:rPr lang="mr-IN" dirty="0" smtClean="0"/>
              <a:t>…</a:t>
            </a:r>
            <a:r>
              <a:rPr lang="en-GB" dirty="0"/>
              <a:t>f</a:t>
            </a:r>
            <a:r>
              <a:rPr lang="en-GB" dirty="0" smtClean="0"/>
              <a:t>ortunately, BA504, the flight from London to Lisbon was also delayed by 10 minutes, so I am here </a:t>
            </a:r>
            <a:r>
              <a:rPr lang="en-GB" dirty="0" smtClean="0">
                <a:sym typeface="Wingdings"/>
              </a:rPr>
              <a:t></a:t>
            </a:r>
            <a:endParaRPr lang="en-GB" dirty="0" smtClean="0"/>
          </a:p>
          <a:p>
            <a:r>
              <a:rPr lang="en-GB" i="1" dirty="0" smtClean="0"/>
              <a:t>Why </a:t>
            </a:r>
            <a:r>
              <a:rPr lang="en-GB" i="1" dirty="0"/>
              <a:t>are </a:t>
            </a:r>
            <a:r>
              <a:rPr lang="en-GB" i="1" dirty="0" smtClean="0"/>
              <a:t>FSE/RE scheduled on the same week?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1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one is more deadly?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toaster-146784_960_7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15" y="2540444"/>
            <a:ext cx="1809168" cy="1845044"/>
          </a:xfrm>
          <a:prstGeom prst="rect">
            <a:avLst/>
          </a:prstGeom>
        </p:spPr>
      </p:pic>
      <p:pic>
        <p:nvPicPr>
          <p:cNvPr id="13" name="Picture 12" descr="Great-White-shark__1825036a-630x3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9" y="2150547"/>
            <a:ext cx="5288056" cy="28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5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1" y="2173108"/>
            <a:ext cx="8535402" cy="17615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35059"/>
            <a:ext cx="8229600" cy="1143000"/>
          </a:xfrm>
        </p:spPr>
        <p:txBody>
          <a:bodyPr/>
          <a:lstStyle/>
          <a:p>
            <a:r>
              <a:rPr lang="en-US" dirty="0" smtClean="0"/>
              <a:t>Perceived Risks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9" y="418348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Death tolls of flights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13</a:t>
            </a:fld>
            <a:endParaRPr lang="en-US"/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7067"/>
            <a:ext cx="9144000" cy="542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21" y="397628"/>
            <a:ext cx="1821447" cy="10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Risks in life</a:t>
            </a:r>
            <a:endParaRPr lang="en-US" sz="2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1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Safer to take 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cars is </a:t>
            </a:r>
            <a:r>
              <a:rPr lang="en-US" dirty="0"/>
              <a:t>much </a:t>
            </a:r>
            <a:r>
              <a:rPr lang="en-US" dirty="0" smtClean="0"/>
              <a:t>more dangerous.</a:t>
            </a:r>
          </a:p>
          <a:p>
            <a:r>
              <a:rPr lang="en-US" dirty="0" smtClean="0"/>
              <a:t>Would self-driving cars be safer? </a:t>
            </a:r>
          </a:p>
          <a:p>
            <a:pPr lvl="1"/>
            <a:r>
              <a:rPr lang="en-US" dirty="0" smtClean="0"/>
              <a:t>Yet to know. </a:t>
            </a:r>
          </a:p>
          <a:p>
            <a:pPr lvl="1"/>
            <a:r>
              <a:rPr lang="en-US" dirty="0" smtClean="0"/>
              <a:t>It depends.</a:t>
            </a:r>
          </a:p>
          <a:p>
            <a:pPr lvl="1"/>
            <a:r>
              <a:rPr lang="en-US" dirty="0" smtClean="0"/>
              <a:t>How much autonomy men shall give to machine? </a:t>
            </a:r>
          </a:p>
          <a:p>
            <a:pPr lvl="2"/>
            <a:r>
              <a:rPr lang="en-US" dirty="0" smtClean="0"/>
              <a:t>NASA, Russia Space Agency, Chinese Space Agency</a:t>
            </a:r>
          </a:p>
          <a:p>
            <a:pPr lvl="2"/>
            <a:r>
              <a:rPr lang="en-US" dirty="0" smtClean="0"/>
              <a:t>Shall Manned Space Vehicles be controlled by Ground Controls? </a:t>
            </a:r>
          </a:p>
          <a:p>
            <a:pPr lvl="2"/>
            <a:r>
              <a:rPr lang="en-US" dirty="0" smtClean="0"/>
              <a:t>Shall Manned Space Vehicles be controlled by Robots?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5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rationale when deciding to take flight for the first time in your life?</a:t>
            </a:r>
          </a:p>
          <a:p>
            <a:r>
              <a:rPr lang="en-US" dirty="0" smtClean="0"/>
              <a:t>Do you calculate the risk? </a:t>
            </a:r>
          </a:p>
          <a:p>
            <a:r>
              <a:rPr lang="en-US" dirty="0" smtClean="0"/>
              <a:t>What factors were used in your calculations?</a:t>
            </a:r>
          </a:p>
          <a:p>
            <a:endParaRPr lang="en-US" dirty="0" smtClean="0"/>
          </a:p>
          <a:p>
            <a:r>
              <a:rPr lang="en-US" dirty="0" smtClean="0"/>
              <a:t>Discuss in pairs (for 5 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3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and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525963"/>
          </a:xfrm>
        </p:spPr>
        <p:txBody>
          <a:bodyPr/>
          <a:lstStyle/>
          <a:p>
            <a:r>
              <a:rPr lang="en-US" dirty="0" smtClean="0"/>
              <a:t>Security requirements: protecting assets from malicious attacks</a:t>
            </a:r>
          </a:p>
          <a:p>
            <a:r>
              <a:rPr lang="en-US" dirty="0" smtClean="0"/>
              <a:t>Risks are important to assess the satisfaction argument of security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95" y="3476069"/>
            <a:ext cx="4831579" cy="2316719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10800000">
            <a:off x="6553200" y="5253162"/>
            <a:ext cx="1016000" cy="114892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499" y="5827625"/>
            <a:ext cx="6111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Argumentation to Explain Ambiguity in Requirements Elicitation Interviews by </a:t>
            </a:r>
            <a:r>
              <a:rPr lang="en-US" dirty="0" err="1"/>
              <a:t>Yehia</a:t>
            </a:r>
            <a:r>
              <a:rPr lang="en-US" dirty="0"/>
              <a:t> </a:t>
            </a:r>
            <a:r>
              <a:rPr lang="en-US" dirty="0" err="1"/>
              <a:t>Elrakaiby</a:t>
            </a:r>
            <a:r>
              <a:rPr lang="en-US" dirty="0"/>
              <a:t>, </a:t>
            </a:r>
            <a:r>
              <a:rPr lang="en-US" dirty="0" err="1"/>
              <a:t>Alessio</a:t>
            </a:r>
            <a:r>
              <a:rPr lang="en-US" dirty="0"/>
              <a:t> Ferrari, Paola </a:t>
            </a:r>
            <a:r>
              <a:rPr lang="en-US" dirty="0" err="1"/>
              <a:t>Spoletini</a:t>
            </a:r>
            <a:r>
              <a:rPr lang="en-US" dirty="0"/>
              <a:t>, </a:t>
            </a:r>
            <a:r>
              <a:rPr lang="en-US" dirty="0" err="1"/>
              <a:t>Stefania</a:t>
            </a:r>
            <a:r>
              <a:rPr lang="en-US" dirty="0"/>
              <a:t> </a:t>
            </a:r>
            <a:r>
              <a:rPr lang="en-US" dirty="0" err="1"/>
              <a:t>Gnesi</a:t>
            </a:r>
            <a:r>
              <a:rPr lang="en-US" dirty="0"/>
              <a:t> and Bashar </a:t>
            </a:r>
            <a:r>
              <a:rPr lang="en-US" dirty="0" err="1"/>
              <a:t>Nuseibeh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274637"/>
            <a:ext cx="8369300" cy="13604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Assess Risks from Requirements Satisfaction Arguments?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125" y="4121666"/>
            <a:ext cx="8572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Virginia N. L. Franqueira, </a:t>
            </a:r>
            <a:r>
              <a:rPr lang="en-US" dirty="0">
                <a:hlinkClick r:id="rId3"/>
              </a:rPr>
              <a:t>Thein Than Tun, Yijun Yu, </a:t>
            </a:r>
            <a:r>
              <a:rPr lang="en-US" dirty="0">
                <a:hlinkClick r:id="rId4"/>
              </a:rPr>
              <a:t>Roel Wieringa, </a:t>
            </a:r>
            <a:r>
              <a:rPr lang="en-US" dirty="0">
                <a:hlinkClick r:id="rId5"/>
              </a:rPr>
              <a:t>Bashar Nuseibeh</a:t>
            </a:r>
            <a:r>
              <a:rPr lang="en-US" dirty="0" smtClean="0">
                <a:hlinkClick r:id="rId5"/>
              </a:rPr>
              <a:t>: </a:t>
            </a:r>
            <a:r>
              <a:rPr lang="en-US" b="1" dirty="0" smtClean="0">
                <a:hlinkClick r:id="rId5"/>
              </a:rPr>
              <a:t>Risk </a:t>
            </a:r>
            <a:r>
              <a:rPr lang="en-US" b="1" dirty="0">
                <a:hlinkClick r:id="rId5"/>
              </a:rPr>
              <a:t>and argument: A risk-based argumentation method for practical security.</a:t>
            </a:r>
            <a:r>
              <a:rPr lang="en-US" dirty="0">
                <a:hlinkClick r:id="rId5"/>
              </a:rPr>
              <a:t> </a:t>
            </a:r>
            <a:r>
              <a:rPr lang="en-US" dirty="0">
                <a:hlinkClick r:id="rId6"/>
              </a:rPr>
              <a:t>RE 2011: 239-</a:t>
            </a:r>
            <a:r>
              <a:rPr lang="en-US" dirty="0" smtClean="0">
                <a:hlinkClick r:id="rId6"/>
              </a:rPr>
              <a:t>248</a:t>
            </a:r>
            <a:endParaRPr lang="en-US" dirty="0">
              <a:hlinkClick r:id="rId6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5125" y="3166417"/>
            <a:ext cx="8572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Yijun Yu, </a:t>
            </a:r>
            <a:r>
              <a:rPr lang="en-US" dirty="0">
                <a:hlinkClick r:id="rId3"/>
              </a:rPr>
              <a:t>Thein Than Tun, </a:t>
            </a:r>
            <a:r>
              <a:rPr lang="en-US" dirty="0">
                <a:hlinkClick r:id="rId7"/>
              </a:rPr>
              <a:t>Alessandra Tedeschi, </a:t>
            </a:r>
            <a:r>
              <a:rPr lang="en-US" dirty="0">
                <a:hlinkClick r:id="rId2"/>
              </a:rPr>
              <a:t>Virginia N. L. Franqueira, </a:t>
            </a:r>
            <a:r>
              <a:rPr lang="en-US" dirty="0">
                <a:hlinkClick r:id="rId5"/>
              </a:rPr>
              <a:t>Bashar Nuseibeh: </a:t>
            </a:r>
            <a:r>
              <a:rPr lang="en-US" b="1" dirty="0">
                <a:hlinkClick r:id="rId5"/>
              </a:rPr>
              <a:t>OpenArgue: Supporting argumentation to evolve secure software systems.</a:t>
            </a:r>
            <a:r>
              <a:rPr lang="en-US" dirty="0">
                <a:hlinkClick r:id="rId5"/>
              </a:rPr>
              <a:t> </a:t>
            </a:r>
            <a:r>
              <a:rPr lang="en-US" dirty="0">
                <a:hlinkClick r:id="rId8"/>
              </a:rPr>
              <a:t>RE 2011: 351-</a:t>
            </a:r>
            <a:r>
              <a:rPr lang="en-US" dirty="0" smtClean="0">
                <a:hlinkClick r:id="rId8"/>
              </a:rPr>
              <a:t>352</a:t>
            </a:r>
            <a:endParaRPr lang="en-US" dirty="0">
              <a:hlinkClick r:id="rId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125" y="5204252"/>
            <a:ext cx="836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Yijun Yu, </a:t>
            </a:r>
            <a:r>
              <a:rPr lang="en-US" dirty="0">
                <a:hlinkClick r:id="rId2"/>
              </a:rPr>
              <a:t>Virginia N. L. Franqueira, </a:t>
            </a:r>
            <a:r>
              <a:rPr lang="en-US" dirty="0">
                <a:hlinkClick r:id="rId3"/>
              </a:rPr>
              <a:t>Thein Than Tun, </a:t>
            </a:r>
            <a:r>
              <a:rPr lang="en-US" dirty="0">
                <a:hlinkClick r:id="rId4"/>
              </a:rPr>
              <a:t>Roel Wieringa, </a:t>
            </a:r>
            <a:r>
              <a:rPr lang="en-US" dirty="0">
                <a:hlinkClick r:id="rId5"/>
              </a:rPr>
              <a:t>Bashar Nuseibeh: </a:t>
            </a:r>
            <a:r>
              <a:rPr lang="en-US" b="1" dirty="0">
                <a:hlinkClick r:id="rId5"/>
              </a:rPr>
              <a:t>Automated analysis of security requirements through risk-based argumentation.</a:t>
            </a:r>
            <a:r>
              <a:rPr lang="en-US" dirty="0">
                <a:hlinkClick r:id="rId5"/>
              </a:rPr>
              <a:t> </a:t>
            </a:r>
            <a:r>
              <a:rPr lang="en-US" dirty="0">
                <a:hlinkClick r:id="rId9"/>
              </a:rPr>
              <a:t>Journal of Systems and Software 106: 102-116 (2015</a:t>
            </a:r>
            <a:r>
              <a:rPr lang="en-US" dirty="0" smtClean="0">
                <a:hlinkClick r:id="rId9"/>
              </a:rPr>
              <a:t>)</a:t>
            </a:r>
            <a:endParaRPr lang="en-US" dirty="0">
              <a:hlinkClick r:id="rId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2043837"/>
            <a:ext cx="8778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Charles B. Haley, </a:t>
            </a:r>
            <a:r>
              <a:rPr lang="en-US" dirty="0">
                <a:hlinkClick r:id="rId11"/>
              </a:rPr>
              <a:t>Robin C. Laney, </a:t>
            </a:r>
            <a:r>
              <a:rPr lang="en-US" dirty="0">
                <a:hlinkClick r:id="rId12"/>
              </a:rPr>
              <a:t>Jonathan D. Moffett, Bashar Nuseibeh</a:t>
            </a:r>
            <a:r>
              <a:rPr lang="en-US" dirty="0" smtClean="0">
                <a:hlinkClick r:id="rId12"/>
              </a:rPr>
              <a:t>: </a:t>
            </a:r>
            <a:r>
              <a:rPr lang="en-US" b="1" dirty="0" smtClean="0">
                <a:hlinkClick r:id="rId12"/>
              </a:rPr>
              <a:t>Security </a:t>
            </a:r>
            <a:r>
              <a:rPr lang="en-US" b="1" dirty="0">
                <a:hlinkClick r:id="rId12"/>
              </a:rPr>
              <a:t>Requirements Engineering: A Framework for Representation and Analysis.</a:t>
            </a:r>
            <a:r>
              <a:rPr lang="en-US" dirty="0">
                <a:hlinkClick r:id="rId12"/>
              </a:rPr>
              <a:t> </a:t>
            </a:r>
            <a:r>
              <a:rPr lang="en-US" dirty="0">
                <a:hlinkClick r:id="rId13"/>
              </a:rPr>
              <a:t>IEEE Trans. Software Eng. 34(1): 133-153 (2008</a:t>
            </a:r>
            <a:r>
              <a:rPr lang="en-US" dirty="0" smtClean="0">
                <a:hlinkClick r:id="rId13"/>
              </a:rPr>
              <a:t>)</a:t>
            </a:r>
            <a:endParaRPr lang="en-US" dirty="0">
              <a:hlinkClick r:id="rId13"/>
            </a:endParaRPr>
          </a:p>
        </p:txBody>
      </p:sp>
    </p:spTree>
    <p:extLst>
      <p:ext uri="{BB962C8B-B14F-4D97-AF65-F5344CB8AC3E}">
        <p14:creationId xmlns:p14="http://schemas.microsoft.com/office/powerpoint/2010/main" val="260470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9895"/>
          </a:xfrm>
        </p:spPr>
        <p:txBody>
          <a:bodyPr/>
          <a:lstStyle/>
          <a:p>
            <a:r>
              <a:rPr lang="en-US" dirty="0" smtClean="0"/>
              <a:t>Yijun YU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8466667" cy="530013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1988-1998 	</a:t>
            </a:r>
            <a:r>
              <a:rPr lang="en-US" sz="2400" dirty="0" err="1" smtClean="0"/>
              <a:t>Fudan</a:t>
            </a:r>
            <a:r>
              <a:rPr lang="en-US" sz="2400" dirty="0" smtClean="0"/>
              <a:t> University, Shanghai, China</a:t>
            </a:r>
          </a:p>
          <a:p>
            <a:pPr lvl="1"/>
            <a:r>
              <a:rPr lang="en-US" sz="2100" dirty="0" smtClean="0"/>
              <a:t>1991-1995 	</a:t>
            </a:r>
            <a:r>
              <a:rPr lang="en-US" sz="2100" dirty="0" err="1" smtClean="0"/>
              <a:t>Jadebird</a:t>
            </a:r>
            <a:r>
              <a:rPr lang="en-US" sz="2100" dirty="0" smtClean="0"/>
              <a:t> CASE Environment with Peking University</a:t>
            </a:r>
          </a:p>
          <a:p>
            <a:pPr marL="457200" lvl="1" indent="0">
              <a:buNone/>
            </a:pPr>
            <a:r>
              <a:rPr lang="en-US" sz="2100" dirty="0"/>
              <a:t>	</a:t>
            </a:r>
            <a:r>
              <a:rPr lang="en-US" sz="2100" dirty="0" smtClean="0"/>
              <a:t>			Structured Analysis and Design CASE tools</a:t>
            </a:r>
          </a:p>
          <a:p>
            <a:r>
              <a:rPr lang="en-US" sz="2400" dirty="0" smtClean="0"/>
              <a:t>1999-2002 	Ghent University, Belgium</a:t>
            </a:r>
          </a:p>
          <a:p>
            <a:r>
              <a:rPr lang="en-US" sz="2400" dirty="0" smtClean="0"/>
              <a:t>2003-2006 	University of Toronto, Canada</a:t>
            </a:r>
          </a:p>
          <a:p>
            <a:r>
              <a:rPr lang="en-US" sz="2400" dirty="0" smtClean="0"/>
              <a:t>Since 2006</a:t>
            </a:r>
            <a:r>
              <a:rPr lang="en-US" sz="2400" dirty="0"/>
              <a:t>:</a:t>
            </a:r>
            <a:r>
              <a:rPr lang="en-US" sz="2400" dirty="0" smtClean="0"/>
              <a:t>  	The Open University, UK</a:t>
            </a:r>
          </a:p>
          <a:p>
            <a:pPr marL="457200" lvl="1" indent="0">
              <a:buNone/>
            </a:pPr>
            <a:r>
              <a:rPr lang="en-US" sz="2100" dirty="0" smtClean="0"/>
              <a:t>Since 2007:   Collaborating with NII, Japan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Interests: </a:t>
            </a:r>
            <a:r>
              <a:rPr lang="en-GB" dirty="0" smtClean="0"/>
              <a:t>High Trustworthy and Dependability</a:t>
            </a:r>
            <a:endParaRPr lang="en-US" dirty="0" smtClean="0"/>
          </a:p>
          <a:p>
            <a:pPr lvl="1"/>
            <a:r>
              <a:rPr lang="en-US" sz="1400" dirty="0" smtClean="0"/>
              <a:t>Paral</a:t>
            </a:r>
            <a:r>
              <a:rPr lang="en-US" sz="1600" dirty="0" smtClean="0"/>
              <a:t>lelizing Compiler for High </a:t>
            </a:r>
            <a:r>
              <a:rPr lang="en-US" sz="1600" i="1" dirty="0" smtClean="0"/>
              <a:t>Performance</a:t>
            </a:r>
          </a:p>
          <a:p>
            <a:pPr lvl="1"/>
            <a:r>
              <a:rPr lang="en-US" sz="1600" dirty="0" smtClean="0"/>
              <a:t>Software Maintenance for High </a:t>
            </a:r>
            <a:r>
              <a:rPr lang="en-US" sz="1600" i="1" dirty="0" smtClean="0"/>
              <a:t>Productivity</a:t>
            </a:r>
          </a:p>
          <a:p>
            <a:pPr lvl="1"/>
            <a:r>
              <a:rPr lang="en-US" sz="1600" dirty="0" smtClean="0"/>
              <a:t>Requirements Engineering for High </a:t>
            </a:r>
            <a:r>
              <a:rPr lang="en-US" sz="1600" i="1" dirty="0" smtClean="0"/>
              <a:t>Quality</a:t>
            </a:r>
          </a:p>
          <a:p>
            <a:pPr lvl="1"/>
            <a:r>
              <a:rPr lang="en-US" sz="1600" dirty="0" smtClean="0"/>
              <a:t>Self-Tuning and Self-Optimizations with High </a:t>
            </a:r>
            <a:r>
              <a:rPr lang="en-US" sz="1600" i="1" dirty="0" smtClean="0"/>
              <a:t>Variability</a:t>
            </a:r>
          </a:p>
          <a:p>
            <a:pPr lvl="1"/>
            <a:r>
              <a:rPr lang="en-US" sz="1600" dirty="0"/>
              <a:t>Software Engineering for </a:t>
            </a:r>
            <a:r>
              <a:rPr lang="en-US" sz="1600" i="1" dirty="0"/>
              <a:t>Aviation Safety</a:t>
            </a:r>
          </a:p>
          <a:p>
            <a:pPr lvl="1"/>
            <a:r>
              <a:rPr lang="en-US" sz="1600" dirty="0" smtClean="0"/>
              <a:t>Argumentation for </a:t>
            </a:r>
            <a:r>
              <a:rPr lang="en-US" sz="1600" i="1" dirty="0" smtClean="0"/>
              <a:t>Security and Privacy </a:t>
            </a:r>
            <a:r>
              <a:rPr lang="en-US" sz="1600" dirty="0" smtClean="0"/>
              <a:t>Risks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8856" y="859895"/>
            <a:ext cx="312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WeChat：xihuatech</a:t>
            </a:r>
            <a:r>
              <a:rPr lang="en-US" dirty="0" smtClean="0"/>
              <a:t> (</a:t>
            </a:r>
            <a:r>
              <a:rPr lang="en-US" dirty="0" err="1"/>
              <a:t>嘻话</a:t>
            </a:r>
            <a:r>
              <a:rPr lang="en-US" dirty="0" err="1" smtClean="0"/>
              <a:t>Tech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~ Rebuttals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4" y="1878013"/>
            <a:ext cx="8732867" cy="4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2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Risk and Argument (RISA)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011073"/>
            <a:ext cx="7175500" cy="5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4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4" y="1622424"/>
            <a:ext cx="8864775" cy="34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Entry Device (PED)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87550"/>
            <a:ext cx="7783286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3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 Security Requirements and Security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1497013"/>
            <a:ext cx="8708048" cy="2058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94124"/>
            <a:ext cx="855999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250"/>
            <a:ext cx="9043939" cy="42635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785812"/>
          </a:xfrm>
        </p:spPr>
        <p:txBody>
          <a:bodyPr/>
          <a:lstStyle/>
          <a:p>
            <a:r>
              <a:rPr lang="en-US" dirty="0" smtClean="0"/>
              <a:t>Outer Argument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1060450"/>
            <a:ext cx="5762625" cy="57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31750"/>
            <a:ext cx="537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7000"/>
            <a:ext cx="5654675" cy="66039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0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Mitigations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3660" b="1366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9895"/>
          </a:xfrm>
        </p:spPr>
        <p:txBody>
          <a:bodyPr/>
          <a:lstStyle/>
          <a:p>
            <a:r>
              <a:rPr lang="en-US" dirty="0" smtClean="0"/>
              <a:t>Yijun YU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8466667" cy="530013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1988-1998 	</a:t>
            </a:r>
            <a:r>
              <a:rPr lang="en-US" sz="2400" dirty="0" err="1" smtClean="0"/>
              <a:t>Fudan</a:t>
            </a:r>
            <a:r>
              <a:rPr lang="en-US" sz="2400" dirty="0" smtClean="0"/>
              <a:t> University, Shanghai, China</a:t>
            </a:r>
          </a:p>
          <a:p>
            <a:pPr lvl="1"/>
            <a:r>
              <a:rPr lang="en-US" sz="2100" dirty="0" smtClean="0">
                <a:solidFill>
                  <a:srgbClr val="FF0000"/>
                </a:solidFill>
              </a:rPr>
              <a:t>1991-1995 	</a:t>
            </a:r>
            <a:r>
              <a:rPr lang="en-US" sz="2100" dirty="0" err="1" smtClean="0">
                <a:solidFill>
                  <a:srgbClr val="FF0000"/>
                </a:solidFill>
              </a:rPr>
              <a:t>Jadebird</a:t>
            </a:r>
            <a:r>
              <a:rPr lang="en-US" sz="2100" dirty="0" smtClean="0">
                <a:solidFill>
                  <a:srgbClr val="FF0000"/>
                </a:solidFill>
              </a:rPr>
              <a:t> CASE Environment with Peking University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rgbClr val="FF0000"/>
                </a:solidFill>
              </a:rPr>
              <a:t>	</a:t>
            </a:r>
            <a:r>
              <a:rPr lang="en-US" sz="2100" dirty="0" smtClean="0">
                <a:solidFill>
                  <a:srgbClr val="FF0000"/>
                </a:solidFill>
              </a:rPr>
              <a:t>			Structured Analysis and Design CASE tools</a:t>
            </a:r>
          </a:p>
          <a:p>
            <a:r>
              <a:rPr lang="en-US" sz="2400" dirty="0" smtClean="0"/>
              <a:t>1999-2002 	Ghent University, Belgium</a:t>
            </a:r>
          </a:p>
          <a:p>
            <a:r>
              <a:rPr lang="en-US" sz="2400" dirty="0" smtClean="0"/>
              <a:t>2003-2006 	University of Toronto, Canada</a:t>
            </a:r>
          </a:p>
          <a:p>
            <a:r>
              <a:rPr lang="en-US" sz="2400" dirty="0" smtClean="0"/>
              <a:t>Since 2006</a:t>
            </a:r>
            <a:r>
              <a:rPr lang="en-US" sz="2400" dirty="0"/>
              <a:t>:</a:t>
            </a:r>
            <a:r>
              <a:rPr lang="en-US" sz="2400" dirty="0" smtClean="0"/>
              <a:t>  	The Open University, UK</a:t>
            </a:r>
          </a:p>
          <a:p>
            <a:pPr marL="457200" lvl="1" indent="0">
              <a:buNone/>
            </a:pPr>
            <a:r>
              <a:rPr lang="en-US" sz="2100" dirty="0" smtClean="0"/>
              <a:t>Since 2007:   Collaborating with NII, Japan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Interests: </a:t>
            </a:r>
            <a:r>
              <a:rPr lang="en-GB" dirty="0" smtClean="0"/>
              <a:t>High Trustworthy and Dependability</a:t>
            </a:r>
            <a:endParaRPr lang="en-US" dirty="0" smtClean="0"/>
          </a:p>
          <a:p>
            <a:pPr lvl="1"/>
            <a:r>
              <a:rPr lang="en-US" sz="1400" dirty="0" smtClean="0"/>
              <a:t>Paral</a:t>
            </a:r>
            <a:r>
              <a:rPr lang="en-US" sz="1600" dirty="0" smtClean="0"/>
              <a:t>lelizing Compiler for High </a:t>
            </a:r>
            <a:r>
              <a:rPr lang="en-US" sz="1600" i="1" dirty="0" smtClean="0"/>
              <a:t>Performance</a:t>
            </a:r>
          </a:p>
          <a:p>
            <a:pPr lvl="1"/>
            <a:r>
              <a:rPr lang="en-US" sz="1600" dirty="0" smtClean="0"/>
              <a:t>Software Maintenance for High </a:t>
            </a:r>
            <a:r>
              <a:rPr lang="en-US" sz="1600" i="1" dirty="0" smtClean="0"/>
              <a:t>Productivity</a:t>
            </a:r>
          </a:p>
          <a:p>
            <a:pPr lvl="1"/>
            <a:r>
              <a:rPr lang="en-US" sz="1600" dirty="0" smtClean="0"/>
              <a:t>Requirements Engineering for High </a:t>
            </a:r>
            <a:r>
              <a:rPr lang="en-US" sz="1600" i="1" dirty="0" smtClean="0"/>
              <a:t>Quality</a:t>
            </a:r>
          </a:p>
          <a:p>
            <a:pPr lvl="1"/>
            <a:r>
              <a:rPr lang="en-US" sz="1600" dirty="0" smtClean="0"/>
              <a:t>Self-Tuning and Self-Optimizations with High </a:t>
            </a:r>
            <a:r>
              <a:rPr lang="en-US" sz="1600" i="1" dirty="0" smtClean="0"/>
              <a:t>Variability</a:t>
            </a:r>
          </a:p>
          <a:p>
            <a:pPr lvl="1"/>
            <a:r>
              <a:rPr lang="en-US" sz="1600" dirty="0"/>
              <a:t>Software Engineering for </a:t>
            </a:r>
            <a:r>
              <a:rPr lang="en-US" sz="1600" i="1" dirty="0"/>
              <a:t>Aviation Safety</a:t>
            </a:r>
          </a:p>
          <a:p>
            <a:pPr lvl="1"/>
            <a:r>
              <a:rPr lang="en-US" sz="1600" dirty="0" smtClean="0"/>
              <a:t>Argumentation for </a:t>
            </a:r>
            <a:r>
              <a:rPr lang="en-US" sz="1600" i="1" dirty="0" smtClean="0"/>
              <a:t>Security and Privacy </a:t>
            </a:r>
            <a:r>
              <a:rPr lang="en-US" sz="1600" dirty="0" smtClean="0"/>
              <a:t>Risks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8856" y="859895"/>
            <a:ext cx="312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WeChat：xihuatech</a:t>
            </a:r>
            <a:r>
              <a:rPr lang="en-US" dirty="0" smtClean="0"/>
              <a:t> (</a:t>
            </a:r>
            <a:r>
              <a:rPr lang="en-US" dirty="0" err="1"/>
              <a:t>嘻话</a:t>
            </a:r>
            <a:r>
              <a:rPr lang="en-US" dirty="0" err="1" smtClean="0"/>
              <a:t>Tech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9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Specific Language (argument), supporting informal and formal specification of </a:t>
            </a:r>
            <a:r>
              <a:rPr lang="en-US" dirty="0" err="1" smtClean="0"/>
              <a:t>Toulmin</a:t>
            </a:r>
            <a:r>
              <a:rPr lang="en-US" dirty="0" smtClean="0"/>
              <a:t> arguments</a:t>
            </a:r>
          </a:p>
          <a:p>
            <a:r>
              <a:rPr lang="en-US" dirty="0" smtClean="0"/>
              <a:t>Translation from DSL to </a:t>
            </a:r>
            <a:r>
              <a:rPr lang="en-US" dirty="0" err="1" smtClean="0"/>
              <a:t>Decreasoner</a:t>
            </a:r>
            <a:r>
              <a:rPr lang="en-US" dirty="0" smtClean="0"/>
              <a:t> for event calculus-based reasoning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decreasoner.sourceforge.net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30</a:t>
            </a:fld>
            <a:endParaRPr lang="en-US"/>
          </a:p>
        </p:txBody>
      </p:sp>
      <p:sp>
        <p:nvSpPr>
          <p:cNvPr id="5" name="Bent Arrow 4"/>
          <p:cNvSpPr/>
          <p:nvPr/>
        </p:nvSpPr>
        <p:spPr>
          <a:xfrm rot="10800000">
            <a:off x="6810375" y="3692949"/>
            <a:ext cx="1016000" cy="114892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6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RISA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79"/>
            <a:ext cx="8229600" cy="804862"/>
          </a:xfrm>
        </p:spPr>
        <p:txBody>
          <a:bodyPr/>
          <a:lstStyle/>
          <a:p>
            <a:r>
              <a:rPr lang="en-US" dirty="0" smtClean="0"/>
              <a:t>Example Argument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905191"/>
            <a:ext cx="6197599" cy="60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4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78"/>
            <a:ext cx="8229600" cy="1143000"/>
          </a:xfrm>
        </p:spPr>
        <p:txBody>
          <a:bodyPr/>
          <a:lstStyle/>
          <a:p>
            <a:r>
              <a:rPr lang="en-US" dirty="0" smtClean="0"/>
              <a:t>Visualizing the argument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PED.argu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6878"/>
            <a:ext cx="8115300" cy="51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1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 (offline)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your problem context, construct a qualitative list of risks to address your security requirements</a:t>
            </a:r>
          </a:p>
          <a:p>
            <a:r>
              <a:rPr lang="en-US" dirty="0" smtClean="0"/>
              <a:t>Without the reasoning tool, can you rank the list by precision/recall or other metrics?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1" y="4610525"/>
            <a:ext cx="2952749" cy="1847850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10800000">
            <a:off x="5635625" y="4391449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1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Eclipse-based tools</a:t>
            </a:r>
          </a:p>
          <a:p>
            <a:pPr lvl="1"/>
            <a:r>
              <a:rPr lang="en-US" dirty="0" smtClean="0">
                <a:hlinkClick r:id="rId2"/>
              </a:rPr>
              <a:t>http://sead1.open.ac.uk/risa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http://computing-research.open.ac.uk/trac/openre</a:t>
            </a:r>
            <a:endParaRPr lang="en-US" dirty="0"/>
          </a:p>
          <a:p>
            <a:r>
              <a:rPr lang="en-US" dirty="0" smtClean="0"/>
              <a:t>Open Source code</a:t>
            </a:r>
          </a:p>
          <a:p>
            <a:pPr lvl="1"/>
            <a:r>
              <a:rPr lang="en-US" dirty="0" smtClean="0">
                <a:hlinkClick r:id="rId4"/>
              </a:rPr>
              <a:t>https://github.com/problem-frames/openpf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hich depends on open-source event </a:t>
            </a:r>
            <a:r>
              <a:rPr lang="en-US" dirty="0"/>
              <a:t>calculus </a:t>
            </a:r>
            <a:r>
              <a:rPr lang="en-US" dirty="0" smtClean="0"/>
              <a:t>reasoning tools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decreasoner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decreasoner.sourceforge.net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8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4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Reasoning of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 = Likelihood x Impact</a:t>
            </a:r>
          </a:p>
          <a:p>
            <a:r>
              <a:rPr lang="en-US" dirty="0" smtClean="0"/>
              <a:t>With a list of risk factors, give likelihood from [0,1] and impact arbitrary number, then the total risk of selected risk factors is the sum of risks</a:t>
            </a:r>
          </a:p>
          <a:p>
            <a:r>
              <a:rPr lang="en-US" dirty="0" err="1" smtClean="0"/>
              <a:t>Prioritisation</a:t>
            </a:r>
            <a:r>
              <a:rPr lang="en-US" dirty="0" smtClean="0"/>
              <a:t>, or the 80-20 Pareto rule:</a:t>
            </a:r>
          </a:p>
          <a:p>
            <a:pPr lvl="1"/>
            <a:r>
              <a:rPr lang="en-US" dirty="0" smtClean="0"/>
              <a:t>Deal with the risk in the order of HH, (HL</a:t>
            </a:r>
            <a:r>
              <a:rPr lang="en-US" dirty="0"/>
              <a:t> </a:t>
            </a:r>
            <a:r>
              <a:rPr lang="en-US" dirty="0" smtClean="0"/>
              <a:t>| LH), LL</a:t>
            </a:r>
          </a:p>
          <a:p>
            <a:pPr lvl="1"/>
            <a:r>
              <a:rPr lang="en-US" dirty="0" smtClean="0"/>
              <a:t>Or simply deal with the higher risks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Model-based 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E.g., </a:t>
            </a:r>
            <a:r>
              <a:rPr lang="en-US" dirty="0"/>
              <a:t>CORAS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/>
              <a:t>coras.sourceforge.net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2343412"/>
            <a:ext cx="6111875" cy="4288443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10800000">
            <a:off x="6842125" y="2549949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919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Elicitation of contribution labels of goal models using AHP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575" y="5139462"/>
            <a:ext cx="728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Liaskos</a:t>
            </a:r>
            <a:r>
              <a:rPr lang="en-US" dirty="0"/>
              <a:t>, R. </a:t>
            </a:r>
            <a:r>
              <a:rPr lang="en-US" dirty="0" err="1"/>
              <a:t>Jalman</a:t>
            </a:r>
            <a:r>
              <a:rPr lang="en-US" dirty="0"/>
              <a:t> and J. </a:t>
            </a:r>
            <a:r>
              <a:rPr lang="en-US" dirty="0" err="1"/>
              <a:t>Aranda</a:t>
            </a:r>
            <a:r>
              <a:rPr lang="en-US" dirty="0"/>
              <a:t>, "On eliciting contribution measures in goal models," </a:t>
            </a:r>
            <a:r>
              <a:rPr lang="en-US" i="1" dirty="0"/>
              <a:t>2012 20th IEEE International Requirements Engineering Conference (RE)</a:t>
            </a:r>
            <a:r>
              <a:rPr lang="en-US" dirty="0"/>
              <a:t>, Chicago, IL, 2012, pp. 221-230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rot="10800000">
            <a:off x="6972300" y="3624263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608138"/>
            <a:ext cx="4172924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3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Shall I take a flight ?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My first flight from Shanghai to Beijing, 25 years ago. </a:t>
            </a:r>
          </a:p>
          <a:p>
            <a:r>
              <a:rPr lang="en-US" dirty="0" smtClean="0"/>
              <a:t>It is important for the </a:t>
            </a:r>
            <a:r>
              <a:rPr lang="en-US" i="1" dirty="0" err="1" smtClean="0"/>
              <a:t>Jadebird</a:t>
            </a:r>
            <a:r>
              <a:rPr lang="en-US" dirty="0" smtClean="0"/>
              <a:t> team to demonstrate a CASE tool (</a:t>
            </a:r>
            <a:r>
              <a:rPr lang="en-US" dirty="0"/>
              <a:t>Structured </a:t>
            </a:r>
            <a:r>
              <a:rPr lang="en-US" dirty="0" smtClean="0"/>
              <a:t>Analysis) I programmed 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However, there was a bug, a show stopper, one day before the demo to the Chinese Minister of Science and Technology 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If I take a train instead, it will be slow, and the demo will be a failure ...</a:t>
            </a:r>
          </a:p>
          <a:p>
            <a:r>
              <a:rPr lang="en-US" dirty="0" smtClean="0"/>
              <a:t>I risked my life (rather young) to go to PKU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As a result, the project had won a number of awards in China and I joined the SE group as a MSc student.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Today’s talk is my personal reflection of 25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64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469"/>
            <a:ext cx="8229600" cy="1143000"/>
          </a:xfrm>
        </p:spPr>
        <p:txBody>
          <a:bodyPr/>
          <a:lstStyle/>
          <a:p>
            <a:r>
              <a:rPr lang="en-US" dirty="0" smtClean="0"/>
              <a:t>RADAR Approach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53200" y="986969"/>
            <a:ext cx="2489200" cy="329928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DSL to specify risks quantitatively on architectural choices (goal alternatives)</a:t>
            </a:r>
          </a:p>
          <a:p>
            <a:r>
              <a:rPr lang="en-US" dirty="0" smtClean="0"/>
              <a:t>Derive Pareto fronts by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874" y="5413325"/>
            <a:ext cx="6937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S. A. </a:t>
            </a:r>
            <a:r>
              <a:rPr lang="en-US" sz="2000" dirty="0" err="1"/>
              <a:t>Busari</a:t>
            </a:r>
            <a:r>
              <a:rPr lang="en-US" sz="2000" dirty="0"/>
              <a:t>, E. </a:t>
            </a:r>
            <a:r>
              <a:rPr lang="en-US" sz="2000" dirty="0" err="1"/>
              <a:t>Letier</a:t>
            </a:r>
            <a:r>
              <a:rPr lang="en-US" sz="2000" dirty="0"/>
              <a:t>, RADAR: A Lightweight Tool for Requirements and Architecture Decision Analysis, Proc. 39th International Conference on Software Engineering 2017 (ICSE 2017).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75" y="4760773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ucl-badass.github.io</a:t>
            </a:r>
            <a:r>
              <a:rPr lang="en-US" dirty="0"/>
              <a:t>/radar/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006018"/>
            <a:ext cx="4635500" cy="3754755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rot="10800000">
            <a:off x="6810375" y="4447481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67" y="2619376"/>
            <a:ext cx="2245090" cy="251073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365500" y="3746500"/>
            <a:ext cx="603250" cy="285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28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Jackson’s new thoughts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 goal behaviors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Right hand side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2492374"/>
            <a:ext cx="7800975" cy="242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7250" y="58029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Right-Hand Side Problem: Research Topics in RE by Michael Jackson </a:t>
            </a:r>
            <a:r>
              <a:rPr lang="en-US" dirty="0">
                <a:hlinkClick r:id="rId3"/>
              </a:rPr>
              <a:t>[slides]</a:t>
            </a:r>
            <a:endParaRPr lang="en-US" dirty="0"/>
          </a:p>
        </p:txBody>
      </p:sp>
      <p:sp>
        <p:nvSpPr>
          <p:cNvPr id="7" name="Bent Arrow 6"/>
          <p:cNvSpPr/>
          <p:nvPr/>
        </p:nvSpPr>
        <p:spPr>
          <a:xfrm rot="10800000">
            <a:off x="5699125" y="5130107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53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9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consider probabilistic behavior model for risks?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security example (simplified from PED)</a:t>
            </a:r>
          </a:p>
          <a:p>
            <a:r>
              <a:rPr lang="en-US" dirty="0" smtClean="0"/>
              <a:t>Known unknowns: p</a:t>
            </a:r>
            <a:r>
              <a:rPr lang="en-US" dirty="0"/>
              <a:t> </a:t>
            </a:r>
            <a:r>
              <a:rPr lang="en-US" dirty="0" smtClean="0"/>
              <a:t>the 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92" y="3206749"/>
            <a:ext cx="5858933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3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risk of exposing the bank account to an attacker?</a:t>
            </a:r>
          </a:p>
          <a:p>
            <a:pPr lvl="1"/>
            <a:r>
              <a:rPr lang="en-US" dirty="0" smtClean="0"/>
              <a:t>Hint: consider the “traces”, or sequences of transitions in the behavioral model</a:t>
            </a:r>
          </a:p>
          <a:p>
            <a:r>
              <a:rPr lang="en-US" dirty="0" smtClean="0"/>
              <a:t>What are the strategies to reduce the risk? (offline)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41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to the first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8000"/>
            <a:ext cx="8170729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065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Enumerate all traces and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2165350"/>
            <a:ext cx="5562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4049712"/>
            <a:ext cx="1295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04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Existing work has the following problems:</a:t>
            </a:r>
            <a:br>
              <a:rPr lang="en-US" dirty="0" smtClean="0"/>
            </a:br>
            <a:r>
              <a:rPr lang="en-US" dirty="0" smtClean="0"/>
              <a:t>    - Cyclic traces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Symbolic solutions</a:t>
            </a:r>
          </a:p>
          <a:p>
            <a:endParaRPr lang="en-US" dirty="0"/>
          </a:p>
          <a:p>
            <a:r>
              <a:rPr lang="en-US" sz="2000" dirty="0" smtClean="0"/>
              <a:t>M</a:t>
            </a:r>
            <a:r>
              <a:rPr lang="en-US" sz="2000" dirty="0"/>
              <a:t>. </a:t>
            </a:r>
            <a:r>
              <a:rPr lang="en-US" sz="2000" dirty="0" err="1"/>
              <a:t>Kwiatkowska</a:t>
            </a:r>
            <a:r>
              <a:rPr lang="en-US" sz="2000" dirty="0"/>
              <a:t>, G. Norman, and D. Parker, “PRISM 4.0: Verification of probabilistic real-time systems,” in </a:t>
            </a:r>
            <a:r>
              <a:rPr lang="en-US" sz="2000" i="1" dirty="0"/>
              <a:t>International Conference on Computer Aided Verification (CAV 2011)</a:t>
            </a:r>
            <a:r>
              <a:rPr lang="en-US" sz="2000" dirty="0"/>
              <a:t>. Springer Berlin Heidelberg, 2011, pp. 585–591.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48</a:t>
            </a:fld>
            <a:endParaRPr lang="en-US"/>
          </a:p>
        </p:txBody>
      </p:sp>
      <p:sp>
        <p:nvSpPr>
          <p:cNvPr id="5" name="Bent Arrow 4"/>
          <p:cNvSpPr/>
          <p:nvPr/>
        </p:nvSpPr>
        <p:spPr>
          <a:xfrm rot="10800000">
            <a:off x="7127875" y="2153074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3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Explore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Perform symbolic computation of risks</a:t>
            </a:r>
          </a:p>
          <a:p>
            <a:r>
              <a:rPr lang="en-US" dirty="0" err="1" smtClean="0"/>
              <a:t>Visualise</a:t>
            </a:r>
            <a:r>
              <a:rPr lang="en-US" dirty="0" smtClean="0"/>
              <a:t> impact</a:t>
            </a:r>
          </a:p>
          <a:p>
            <a:r>
              <a:rPr lang="en-US" dirty="0" smtClean="0"/>
              <a:t>Efficiently compute minimal risk under symbolic constraints using search-based </a:t>
            </a:r>
            <a:r>
              <a:rPr lang="en-US" dirty="0" err="1" smtClean="0"/>
              <a:t>optimisation</a:t>
            </a:r>
            <a:r>
              <a:rPr lang="en-US" dirty="0" smtClean="0"/>
              <a:t> algorithms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Armstrong </a:t>
            </a:r>
            <a:r>
              <a:rPr lang="en-US" dirty="0" err="1"/>
              <a:t>Nhlabatsi</a:t>
            </a:r>
            <a:r>
              <a:rPr lang="en-US" dirty="0"/>
              <a:t>, Yijun Yu, </a:t>
            </a:r>
            <a:r>
              <a:rPr lang="en-US" dirty="0" err="1"/>
              <a:t>Thein</a:t>
            </a:r>
            <a:r>
              <a:rPr lang="en-US" dirty="0"/>
              <a:t> Than </a:t>
            </a:r>
            <a:r>
              <a:rPr lang="en-US" dirty="0" err="1"/>
              <a:t>Tun</a:t>
            </a:r>
            <a:r>
              <a:rPr lang="en-US" dirty="0"/>
              <a:t>, </a:t>
            </a:r>
            <a:r>
              <a:rPr lang="en-US" dirty="0" err="1"/>
              <a:t>Arosha</a:t>
            </a:r>
            <a:r>
              <a:rPr lang="en-US" dirty="0"/>
              <a:t> K. </a:t>
            </a:r>
            <a:r>
              <a:rPr lang="en-US" dirty="0" err="1"/>
              <a:t>Bandara</a:t>
            </a:r>
            <a:r>
              <a:rPr lang="en-US" dirty="0"/>
              <a:t>, </a:t>
            </a:r>
            <a:r>
              <a:rPr lang="en-US" dirty="0" err="1"/>
              <a:t>Niamul</a:t>
            </a:r>
            <a:r>
              <a:rPr lang="en-US" dirty="0"/>
              <a:t> Khan, </a:t>
            </a:r>
            <a:r>
              <a:rPr lang="en-US" dirty="0" err="1"/>
              <a:t>Khaled</a:t>
            </a:r>
            <a:r>
              <a:rPr lang="en-US" dirty="0"/>
              <a:t> M. Khan, and Bashar </a:t>
            </a:r>
            <a:r>
              <a:rPr lang="en-US" dirty="0" err="1"/>
              <a:t>Nuseibeh</a:t>
            </a:r>
            <a:r>
              <a:rPr lang="en-US" dirty="0"/>
              <a:t>. “Beyond ‘Access Denied’: Risk-based Exploration of Adaptive Access Control Systems”. </a:t>
            </a:r>
            <a:r>
              <a:rPr lang="en-US" dirty="0" err="1"/>
              <a:t>Techical</a:t>
            </a:r>
            <a:r>
              <a:rPr lang="en-US" dirty="0"/>
              <a:t> Report TR2016-04. The Open University, UK. </a:t>
            </a:r>
            <a:r>
              <a:rPr lang="en-US" dirty="0">
                <a:hlinkClick r:id="rId3"/>
              </a:rPr>
              <a:t>http://computing-reports.open.ac.uk/2016/TR2016-04.pdf</a:t>
            </a:r>
            <a:r>
              <a:rPr lang="en-GB" dirty="0"/>
              <a:t>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https://github.com/yijunyu/demo-riskexplore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49</a:t>
            </a:fld>
            <a:endParaRPr lang="en-US"/>
          </a:p>
        </p:txBody>
      </p:sp>
      <p:sp>
        <p:nvSpPr>
          <p:cNvPr id="5" name="Bent Arrow 4"/>
          <p:cNvSpPr/>
          <p:nvPr/>
        </p:nvSpPr>
        <p:spPr>
          <a:xfrm rot="10800000">
            <a:off x="7210425" y="4566074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4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0"/>
            <a:ext cx="8742885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3269" y="5299335"/>
            <a:ext cx="3923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GB" sz="5400" b="1" i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Recruiting</a:t>
            </a:r>
            <a:r>
              <a:rPr lang="mr-IN" sz="5400" b="1" i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GB" sz="5400" b="1" i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799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856441"/>
          </a:xfrm>
        </p:spPr>
        <p:txBody>
          <a:bodyPr/>
          <a:lstStyle/>
          <a:p>
            <a:r>
              <a:rPr lang="en-US" dirty="0" smtClean="0"/>
              <a:t>A privacy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77079"/>
            <a:ext cx="7956550" cy="47005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04" y="5629778"/>
            <a:ext cx="75130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Y. </a:t>
            </a:r>
            <a:r>
              <a:rPr lang="en-US" sz="2400" baseline="30000" dirty="0" err="1"/>
              <a:t>Rafiq</a:t>
            </a:r>
            <a:r>
              <a:rPr lang="en-US" sz="2400" baseline="30000" dirty="0"/>
              <a:t>, L. Dickens, A. Russo, A. K. </a:t>
            </a:r>
            <a:r>
              <a:rPr lang="en-US" sz="2400" baseline="30000" dirty="0" err="1"/>
              <a:t>Bandara</a:t>
            </a:r>
            <a:r>
              <a:rPr lang="en-US" sz="2400" baseline="30000" dirty="0"/>
              <a:t>, M. Yang, A. Stuart, M. Levine, G. </a:t>
            </a:r>
            <a:r>
              <a:rPr lang="en-US" sz="2400" baseline="30000" dirty="0" err="1"/>
              <a:t>Calikli</a:t>
            </a:r>
            <a:r>
              <a:rPr lang="en-US" sz="2400" baseline="30000" dirty="0"/>
              <a:t>, B. A. Price, and B. </a:t>
            </a:r>
            <a:r>
              <a:rPr lang="en-US" sz="2400" baseline="30000" dirty="0" err="1"/>
              <a:t>Nuseibeh</a:t>
            </a:r>
            <a:r>
              <a:rPr lang="en-US" sz="2400" baseline="30000" dirty="0"/>
              <a:t>, “Learning to share: Engineering adaptive decision-support for online social networks,” in 32nd IEEE/ACM International Conference on Automated Software Engineering (ASE 2017), 30 October - 3 November 2017, University of Illinois at Urbana- Champaign, Illinois, USA., to appear.</a:t>
            </a:r>
            <a:endParaRPr lang="en-US" sz="2400" dirty="0"/>
          </a:p>
        </p:txBody>
      </p:sp>
      <p:sp>
        <p:nvSpPr>
          <p:cNvPr id="7" name="Bent Arrow 6"/>
          <p:cNvSpPr/>
          <p:nvPr/>
        </p:nvSpPr>
        <p:spPr>
          <a:xfrm rot="10800000">
            <a:off x="7553157" y="4894975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26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profile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1739899"/>
            <a:ext cx="795813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1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290718"/>
            <a:ext cx="8686800" cy="119881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465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If </a:t>
            </a:r>
            <a:r>
              <a:rPr lang="en-US" dirty="0"/>
              <a:t>r1=r2=r3=r4=r5=r6=r7=</a:t>
            </a:r>
            <a:r>
              <a:rPr lang="en-US" dirty="0" smtClean="0"/>
              <a:t>1,</a:t>
            </a:r>
            <a:r>
              <a:rPr lang="en-US" baseline="30000" dirty="0" smtClean="0"/>
              <a:t> </a:t>
            </a:r>
            <a:r>
              <a:rPr lang="en-US" dirty="0" smtClean="0"/>
              <a:t>the minimal risk = 0.012. when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04737" y="3674487"/>
            <a:ext cx="55452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 err="1" smtClean="0"/>
              <a:t>pseen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0.006239582, </a:t>
            </a:r>
            <a:endParaRPr lang="en-US" sz="3600" baseline="30000" dirty="0" smtClean="0"/>
          </a:p>
          <a:p>
            <a:r>
              <a:rPr lang="en-US" sz="3600" baseline="30000" dirty="0" err="1" smtClean="0"/>
              <a:t>pignore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0.987266657,</a:t>
            </a:r>
          </a:p>
          <a:p>
            <a:r>
              <a:rPr lang="en-US" sz="3600" baseline="30000" dirty="0" err="1" smtClean="0"/>
              <a:t>pjk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0.003001324, </a:t>
            </a:r>
            <a:endParaRPr lang="en-US" sz="3600" baseline="30000" dirty="0" smtClean="0"/>
          </a:p>
          <a:p>
            <a:r>
              <a:rPr lang="en-US" sz="3600" baseline="30000" dirty="0" err="1" smtClean="0"/>
              <a:t>puc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0.115949677</a:t>
            </a:r>
            <a:r>
              <a:rPr lang="en-US" sz="3600" baseline="30000" dirty="0" smtClean="0"/>
              <a:t>,</a:t>
            </a:r>
          </a:p>
          <a:p>
            <a:r>
              <a:rPr lang="en-US" sz="3600" baseline="30000" dirty="0" err="1" smtClean="0"/>
              <a:t>pfc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0.446085095, </a:t>
            </a:r>
            <a:endParaRPr lang="en-US" sz="3600" baseline="30000" dirty="0" smtClean="0"/>
          </a:p>
          <a:p>
            <a:r>
              <a:rPr lang="en-US" sz="3600" baseline="30000" dirty="0" err="1" smtClean="0"/>
              <a:t>pfl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0.131866686, </a:t>
            </a:r>
            <a:endParaRPr lang="en-US" sz="3600" baseline="30000" dirty="0" smtClean="0"/>
          </a:p>
          <a:p>
            <a:r>
              <a:rPr lang="en-US" sz="3600" baseline="30000" dirty="0" err="1" smtClean="0"/>
              <a:t>preply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0.003728548, </a:t>
            </a:r>
            <a:endParaRPr lang="en-US" sz="3600" baseline="30000" dirty="0" smtClean="0"/>
          </a:p>
          <a:p>
            <a:r>
              <a:rPr lang="en-US" sz="3600" baseline="30000" dirty="0" err="1" smtClean="0"/>
              <a:t>pagain</a:t>
            </a:r>
            <a:r>
              <a:rPr lang="en-US" sz="3600" baseline="30000" dirty="0" smtClean="0"/>
              <a:t> </a:t>
            </a:r>
            <a:r>
              <a:rPr lang="en-US" sz="3600" baseline="30000" dirty="0"/>
              <a:t>= 0.048901284.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7990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requirement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/>
          <a:lstStyle/>
          <a:p>
            <a:r>
              <a:rPr lang="en-US" dirty="0" smtClean="0"/>
              <a:t>Android App Advertisement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fig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9" y="2209130"/>
            <a:ext cx="7360489" cy="38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7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659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Risk profile function: 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1-pfree)*Premium+(Impression*</a:t>
            </a:r>
            <a:r>
              <a:rPr lang="en-US" sz="2000" dirty="0" err="1"/>
              <a:t>pfree</a:t>
            </a:r>
            <a:r>
              <a:rPr lang="en-US" sz="2000" dirty="0"/>
              <a:t>)/(1-(</a:t>
            </a:r>
            <a:r>
              <a:rPr lang="en-US" sz="2000" dirty="0" err="1"/>
              <a:t>pbanner-pinterstitial</a:t>
            </a:r>
            <a:r>
              <a:rPr lang="en-US" sz="2000" dirty="0"/>
              <a:t>*(pbanner-1)))-(Click*(</a:t>
            </a:r>
            <a:r>
              <a:rPr lang="en-US" sz="2000" dirty="0" err="1"/>
              <a:t>pinterstitial</a:t>
            </a:r>
            <a:r>
              <a:rPr lang="en-US" sz="2000" dirty="0"/>
              <a:t>*(pbanner-1)-</a:t>
            </a:r>
            <a:r>
              <a:rPr lang="en-US" sz="2000" dirty="0" err="1"/>
              <a:t>pbanner</a:t>
            </a:r>
            <a:r>
              <a:rPr lang="en-US" sz="2000" dirty="0"/>
              <a:t>)*</a:t>
            </a:r>
            <a:r>
              <a:rPr lang="en-US" sz="2000" dirty="0" err="1"/>
              <a:t>pfree</a:t>
            </a:r>
            <a:r>
              <a:rPr lang="en-US" sz="2000" dirty="0"/>
              <a:t>)/(1-(</a:t>
            </a:r>
            <a:r>
              <a:rPr lang="en-US" sz="2000" dirty="0" err="1"/>
              <a:t>pbanner-pinterstitial</a:t>
            </a:r>
            <a:r>
              <a:rPr lang="en-US" sz="2000" dirty="0"/>
              <a:t>*(pbanner-1)))</a:t>
            </a:r>
            <a:endParaRPr lang="en-GB" sz="2000" dirty="0"/>
          </a:p>
          <a:p>
            <a:r>
              <a:rPr lang="en-US" dirty="0" smtClean="0"/>
              <a:t>When Premium=$1.99, Impression=$0.01, Click=$0.10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free</a:t>
            </a:r>
            <a:r>
              <a:rPr lang="en-US" dirty="0" smtClean="0"/>
              <a:t>=1, </a:t>
            </a:r>
            <a:r>
              <a:rPr lang="en-US" dirty="0" err="1" smtClean="0"/>
              <a:t>pbanner</a:t>
            </a:r>
            <a:r>
              <a:rPr lang="en-US" dirty="0" smtClean="0"/>
              <a:t>=1, </a:t>
            </a:r>
            <a:r>
              <a:rPr lang="en-US" dirty="0" err="1" smtClean="0"/>
              <a:t>pinterstitial</a:t>
            </a:r>
            <a:r>
              <a:rPr lang="en-US" dirty="0" smtClean="0"/>
              <a:t>=1 // </a:t>
            </a:r>
            <a:r>
              <a:rPr lang="en-US" dirty="0" err="1" smtClean="0"/>
              <a:t>Freemium</a:t>
            </a:r>
            <a:endParaRPr lang="en-US" dirty="0" smtClean="0"/>
          </a:p>
          <a:p>
            <a:pPr lvl="1"/>
            <a:r>
              <a:rPr lang="en-US" dirty="0" smtClean="0"/>
              <a:t>If additionally </a:t>
            </a:r>
            <a:r>
              <a:rPr lang="en-US" dirty="0" err="1" smtClean="0"/>
              <a:t>pbanner</a:t>
            </a:r>
            <a:r>
              <a:rPr lang="en-US" dirty="0" smtClean="0"/>
              <a:t>=0.1, and </a:t>
            </a:r>
            <a:r>
              <a:rPr lang="en-US" dirty="0" err="1" smtClean="0"/>
              <a:t>pinterstitial</a:t>
            </a:r>
            <a:r>
              <a:rPr lang="en-US" dirty="0" smtClean="0"/>
              <a:t>=0.1, then </a:t>
            </a:r>
            <a:r>
              <a:rPr lang="en-US" dirty="0" err="1" smtClean="0"/>
              <a:t>pfree</a:t>
            </a:r>
            <a:r>
              <a:rPr lang="en-US" dirty="0" smtClean="0"/>
              <a:t>=0 // Premium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2505" y="5456184"/>
            <a:ext cx="6360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Yijun Yu, Chun Liu. “Little Model in Big Data: An Algebraic Approach to </a:t>
            </a:r>
            <a:r>
              <a:rPr lang="en-US" dirty="0" err="1"/>
              <a:t>Analysing</a:t>
            </a:r>
            <a:r>
              <a:rPr lang="en-US" dirty="0"/>
              <a:t> Abstract Software </a:t>
            </a:r>
            <a:r>
              <a:rPr lang="en-US" dirty="0" err="1"/>
              <a:t>Behaviours</a:t>
            </a:r>
            <a:r>
              <a:rPr lang="en-US" dirty="0"/>
              <a:t>,”. </a:t>
            </a:r>
            <a:r>
              <a:rPr lang="en-US" dirty="0" err="1"/>
              <a:t>Ruan</a:t>
            </a:r>
            <a:r>
              <a:rPr lang="en-US" dirty="0"/>
              <a:t> </a:t>
            </a:r>
            <a:r>
              <a:rPr lang="en-US" dirty="0" err="1"/>
              <a:t>Jian</a:t>
            </a:r>
            <a:r>
              <a:rPr lang="en-US" dirty="0"/>
              <a:t> </a:t>
            </a:r>
            <a:r>
              <a:rPr lang="en-US" dirty="0" err="1"/>
              <a:t>Xue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/Journal of Software, 2016. [</a:t>
            </a:r>
            <a:r>
              <a:rPr lang="en-US" dirty="0" err="1"/>
              <a:t>doi</a:t>
            </a:r>
            <a:r>
              <a:rPr lang="en-US" dirty="0"/>
              <a:t>: 10.13328/j.cnki.jos.000000]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rot="10800000">
            <a:off x="6710362" y="4773559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32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Risk Assessment for Requirements-Driven Self-Protecting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Risk-based Self-Protection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70585"/>
            <a:ext cx="7810257" cy="4277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600" y="5590829"/>
            <a:ext cx="8678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Yu, Yijun and </a:t>
            </a:r>
            <a:r>
              <a:rPr lang="en-US" dirty="0" err="1"/>
              <a:t>Tun</a:t>
            </a:r>
            <a:r>
              <a:rPr lang="en-US" dirty="0"/>
              <a:t>, </a:t>
            </a:r>
            <a:r>
              <a:rPr lang="en-US" dirty="0" err="1"/>
              <a:t>Thein</a:t>
            </a:r>
            <a:r>
              <a:rPr lang="en-US" dirty="0"/>
              <a:t> (</a:t>
            </a:r>
            <a:r>
              <a:rPr lang="en-US" dirty="0" smtClean="0"/>
              <a:t>2017). Snap </a:t>
            </a:r>
            <a:r>
              <a:rPr lang="en-US" dirty="0"/>
              <a:t>Forensics: A Tradeoff between Ephemeral Intelligence and Persistent Evidence Collection. In: 1st International Workshop on Software Engineering and Digital Forensics, 4 September, 2017, Padeborn, Germany.</a:t>
            </a:r>
          </a:p>
        </p:txBody>
      </p:sp>
    </p:spTree>
    <p:extLst>
      <p:ext uri="{BB962C8B-B14F-4D97-AF65-F5344CB8AC3E}">
        <p14:creationId xmlns:p14="http://schemas.microsoft.com/office/powerpoint/2010/main" val="2177873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80101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2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Authentication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744" y="5586691"/>
            <a:ext cx="6647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Ivan </a:t>
            </a:r>
            <a:r>
              <a:rPr lang="en-US" dirty="0" err="1"/>
              <a:t>Martinovic</a:t>
            </a:r>
            <a:r>
              <a:rPr lang="en-US" dirty="0"/>
              <a:t>, Kasper Bonne Rasmussen, Marc </a:t>
            </a:r>
            <a:r>
              <a:rPr lang="en-US" dirty="0" err="1"/>
              <a:t>Roeschlin</a:t>
            </a:r>
            <a:r>
              <a:rPr lang="en-US" dirty="0"/>
              <a:t>, Gene </a:t>
            </a:r>
            <a:r>
              <a:rPr lang="en-US" dirty="0" err="1"/>
              <a:t>Tsudik</a:t>
            </a:r>
            <a:r>
              <a:rPr lang="en-US" dirty="0"/>
              <a:t>: Authentication using pulse-response biometrics. </a:t>
            </a:r>
            <a:r>
              <a:rPr lang="en-US" dirty="0" err="1"/>
              <a:t>Commun</a:t>
            </a:r>
            <a:r>
              <a:rPr lang="en-US" dirty="0"/>
              <a:t>. ACM 60(2): 108-115 (2017)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78" y="1270586"/>
            <a:ext cx="5788146" cy="379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58</a:t>
            </a:fld>
            <a:endParaRPr lang="en-US"/>
          </a:p>
        </p:txBody>
      </p:sp>
      <p:sp>
        <p:nvSpPr>
          <p:cNvPr id="6" name="Bent Arrow 5"/>
          <p:cNvSpPr/>
          <p:nvPr/>
        </p:nvSpPr>
        <p:spPr>
          <a:xfrm rot="10800000">
            <a:off x="6968011" y="4773560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8059" cy="175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model of continuous authentication and simulation of detection probability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476500"/>
            <a:ext cx="8166100" cy="189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646317"/>
            <a:ext cx="44196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26" y="5492045"/>
            <a:ext cx="4495800" cy="546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890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95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33" y="274638"/>
            <a:ext cx="8912824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Challenges for Probabilistic Model Checkers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73" y="1974516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Simulation requires convergence</a:t>
            </a:r>
          </a:p>
          <a:p>
            <a:pPr lvl="1"/>
            <a:r>
              <a:rPr lang="en-US" dirty="0" smtClean="0"/>
              <a:t>However, when N approaches infinity, </a:t>
            </a:r>
            <a:r>
              <a:rPr lang="en-GB" dirty="0" smtClean="0"/>
              <a:t>the probability may no longer be a constant</a:t>
            </a:r>
          </a:p>
          <a:p>
            <a:r>
              <a:rPr lang="en-US" dirty="0" smtClean="0"/>
              <a:t>Numeric computations are hard in system identification for self-adaptive systems</a:t>
            </a:r>
          </a:p>
          <a:p>
            <a:endParaRPr lang="en-US" dirty="0" smtClean="0"/>
          </a:p>
          <a:p>
            <a:pPr lvl="1"/>
            <a:r>
              <a:rPr lang="en-US" sz="2400" dirty="0"/>
              <a:t>Antonio </a:t>
            </a:r>
            <a:r>
              <a:rPr lang="en-US" sz="2400" dirty="0" err="1"/>
              <a:t>Filieri</a:t>
            </a:r>
            <a:r>
              <a:rPr lang="en-US" sz="2400" dirty="0"/>
              <a:t>, Giordano </a:t>
            </a:r>
            <a:r>
              <a:rPr lang="en-US" sz="2400" dirty="0" err="1"/>
              <a:t>Tamburrelli</a:t>
            </a:r>
            <a:r>
              <a:rPr lang="en-US" sz="2400" dirty="0"/>
              <a:t>, Carlo </a:t>
            </a:r>
            <a:r>
              <a:rPr lang="en-US" sz="2400" dirty="0" err="1"/>
              <a:t>Ghezzi</a:t>
            </a:r>
            <a:r>
              <a:rPr lang="en-US" sz="2400" dirty="0" smtClean="0"/>
              <a:t>:  </a:t>
            </a:r>
            <a:r>
              <a:rPr lang="en-US" sz="2400" dirty="0"/>
              <a:t>Supporting Self-adaptation via </a:t>
            </a:r>
            <a:r>
              <a:rPr lang="en-US" sz="2400" dirty="0" smtClean="0"/>
              <a:t>Quantitative Verification </a:t>
            </a:r>
            <a:r>
              <a:rPr lang="en-US" sz="2400" dirty="0"/>
              <a:t>and Sensitivity Analysis at Run </a:t>
            </a:r>
            <a:r>
              <a:rPr lang="en-US" sz="2400" dirty="0" smtClean="0"/>
              <a:t>Time, TSE</a:t>
            </a:r>
            <a:r>
              <a:rPr lang="en-US" sz="2400" dirty="0"/>
              <a:t>’16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rot="10800000">
            <a:off x="7609696" y="4225455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29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Insight: to remove cycles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9" y="1314685"/>
            <a:ext cx="5232400" cy="2667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85926" y="4148667"/>
            <a:ext cx="9407" cy="47977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59" y="4713582"/>
            <a:ext cx="5321300" cy="1701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Linear Recurrent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573389"/>
            <a:ext cx="34417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04352"/>
            <a:ext cx="31115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5173604"/>
            <a:ext cx="1422400" cy="838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600222" y="4388555"/>
            <a:ext cx="9407" cy="47977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62592" y="2495314"/>
            <a:ext cx="9407" cy="47977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 Adaptive Access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4" y="1584206"/>
            <a:ext cx="7186580" cy="4869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1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17" y="1251184"/>
            <a:ext cx="4810300" cy="53528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0151" y="141111"/>
            <a:ext cx="6937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Simulate to Divergence!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5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9" y="140960"/>
            <a:ext cx="904373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Turn transition probability into 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5663"/>
            <a:ext cx="8229600" cy="4525963"/>
          </a:xfrm>
        </p:spPr>
        <p:txBody>
          <a:bodyPr/>
          <a:lstStyle/>
          <a:p>
            <a:r>
              <a:rPr lang="en-US" dirty="0" smtClean="0"/>
              <a:t>15 free variables in range [0,1], and 12 reward variables in combination of {READ, WRITE, SHARING}</a:t>
            </a:r>
          </a:p>
          <a:p>
            <a:r>
              <a:rPr lang="en-US" dirty="0" smtClean="0"/>
              <a:t>A risk profile function is thus obtained symbolically, which can print to 5 pages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4" y="3982154"/>
            <a:ext cx="7254082" cy="19256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1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 (minimal risks)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97" y="1651000"/>
            <a:ext cx="4978400" cy="17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28" y="3768137"/>
            <a:ext cx="7157073" cy="16693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174"/>
            <a:ext cx="8229600" cy="4525963"/>
          </a:xfrm>
        </p:spPr>
        <p:txBody>
          <a:bodyPr/>
          <a:lstStyle/>
          <a:p>
            <a:r>
              <a:rPr lang="en-US" dirty="0" smtClean="0"/>
              <a:t>E </a:t>
            </a:r>
            <a:r>
              <a:rPr lang="en-US" kern="0" spc="-100" dirty="0" smtClean="0"/>
              <a:t>||</a:t>
            </a:r>
            <a:r>
              <a:rPr lang="en-US" dirty="0" smtClean="0"/>
              <a:t>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smtClean="0"/>
              <a:t> |= G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Given multiple symbolic DTMC’s, compose them in parallel</a:t>
            </a:r>
          </a:p>
          <a:p>
            <a:pPr lvl="1"/>
            <a:r>
              <a:rPr lang="en-US" dirty="0" smtClean="0">
                <a:hlinkClick r:id="rId2"/>
              </a:rPr>
              <a:t>https://github.com/yijunyu/demo-riskexplore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Compute “adaptive transparency”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3770" y="2022569"/>
            <a:ext cx="773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Nicholas </a:t>
            </a:r>
            <a:r>
              <a:rPr lang="en-US" sz="2000" dirty="0" err="1" smtClean="0"/>
              <a:t>D’Ippolito</a:t>
            </a:r>
            <a:r>
              <a:rPr lang="en-US" sz="2000" dirty="0" smtClean="0"/>
              <a:t>, </a:t>
            </a:r>
            <a:r>
              <a:rPr lang="en-US" sz="2000" dirty="0" err="1"/>
              <a:t>Víctor</a:t>
            </a:r>
            <a:r>
              <a:rPr lang="en-US" sz="2000" dirty="0"/>
              <a:t> </a:t>
            </a:r>
            <a:r>
              <a:rPr lang="en-US" sz="2000" dirty="0" err="1" smtClean="0"/>
              <a:t>Braberman</a:t>
            </a:r>
            <a:r>
              <a:rPr lang="en-US" sz="2000" dirty="0" smtClean="0"/>
              <a:t>, </a:t>
            </a:r>
            <a:r>
              <a:rPr lang="en-US" sz="2000" dirty="0"/>
              <a:t>Jeff </a:t>
            </a:r>
            <a:r>
              <a:rPr lang="en-US" sz="2000" dirty="0" smtClean="0"/>
              <a:t>Kramer, Jeff Magee, </a:t>
            </a:r>
            <a:r>
              <a:rPr lang="en-US" sz="2000" dirty="0"/>
              <a:t>Daniel </a:t>
            </a:r>
            <a:r>
              <a:rPr lang="en-US" sz="2000" dirty="0" smtClean="0"/>
              <a:t>Sykes, </a:t>
            </a:r>
            <a:r>
              <a:rPr lang="en-US" sz="2000" dirty="0"/>
              <a:t>Sebastian </a:t>
            </a:r>
            <a:r>
              <a:rPr lang="en-US" sz="2000" dirty="0" err="1" smtClean="0"/>
              <a:t>Uchitel</a:t>
            </a:r>
            <a:r>
              <a:rPr lang="en-US" sz="2000" dirty="0" smtClean="0"/>
              <a:t>. </a:t>
            </a:r>
            <a:r>
              <a:rPr lang="en-US" sz="2000" dirty="0"/>
              <a:t>Hope for the Best, Prepare for the Worst</a:t>
            </a:r>
            <a:r>
              <a:rPr lang="en-US" sz="2000" dirty="0" smtClean="0"/>
              <a:t>: Multi</a:t>
            </a:r>
            <a:r>
              <a:rPr lang="en-US" sz="2000" dirty="0"/>
              <a:t>-tier Control for Adaptive </a:t>
            </a:r>
            <a:r>
              <a:rPr lang="en-US" sz="2000" dirty="0" smtClean="0"/>
              <a:t>Systems, ICSE’14.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67</a:t>
            </a:fld>
            <a:endParaRPr lang="en-US"/>
          </a:p>
        </p:txBody>
      </p:sp>
      <p:sp>
        <p:nvSpPr>
          <p:cNvPr id="7" name="Bent Arrow 6"/>
          <p:cNvSpPr/>
          <p:nvPr/>
        </p:nvSpPr>
        <p:spPr>
          <a:xfrm rot="10800000">
            <a:off x="7516117" y="2528898"/>
            <a:ext cx="1317625" cy="13652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1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/>
        </p:nvSpPr>
        <p:spPr bwMode="gray">
          <a:xfrm>
            <a:off x="837939" y="182744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F5AE32-D9B1-6540-9C3E-DF64297371B8}" type="slidenum">
              <a:rPr lang="en-GB" smtClean="0"/>
              <a:pPr/>
              <a:t>68</a:t>
            </a:fld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4256230" y="213384"/>
            <a:ext cx="4478967" cy="6460036"/>
            <a:chOff x="3801955" y="149402"/>
            <a:chExt cx="4478967" cy="6460036"/>
          </a:xfrm>
        </p:grpSpPr>
        <p:sp>
          <p:nvSpPr>
            <p:cNvPr id="5" name="TextBox 4"/>
            <p:cNvSpPr txBox="1"/>
            <p:nvPr/>
          </p:nvSpPr>
          <p:spPr>
            <a:xfrm>
              <a:off x="5562955" y="407385"/>
              <a:ext cx="1406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</a:t>
              </a:r>
              <a:r>
                <a:rPr lang="en-GB" sz="1600" dirty="0" err="1" smtClean="0"/>
                <a:t>locked,out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05841" y="407385"/>
              <a:ext cx="122484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5891" y="1592192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</a:t>
              </a:r>
              <a:r>
                <a:rPr lang="en-GB" sz="1600" dirty="0" err="1" smtClean="0"/>
                <a:t>locked,in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605841" y="1592192"/>
              <a:ext cx="122484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4063" y="2776999"/>
              <a:ext cx="1494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</a:t>
              </a:r>
              <a:r>
                <a:rPr lang="en-GB" sz="1600" dirty="0" err="1" smtClean="0"/>
                <a:t>unlocked,in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579881" y="2776999"/>
              <a:ext cx="125080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37182" y="3863506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</a:t>
              </a:r>
              <a:r>
                <a:rPr lang="ja-JP" altLang="en-US" dirty="0" smtClean="0"/>
                <a:t>⊥</a:t>
              </a:r>
              <a:r>
                <a:rPr lang="en-GB" dirty="0" smtClean="0"/>
                <a:t>,in)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66015" y="3863506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80671" y="4982477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</a:t>
              </a:r>
              <a:r>
                <a:rPr lang="ja-JP" altLang="en-US" dirty="0" smtClean="0"/>
                <a:t>⊥</a:t>
              </a:r>
              <a:r>
                <a:rPr lang="en-GB" altLang="ja-JP" dirty="0" smtClean="0"/>
                <a:t>,out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82440" y="4982477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31323" y="6016991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</a:t>
              </a:r>
              <a:r>
                <a:rPr lang="ja-JP" altLang="en-US" dirty="0" smtClean="0"/>
                <a:t>⊥</a:t>
              </a:r>
              <a:r>
                <a:rPr lang="en-GB" altLang="ja-JP" dirty="0" smtClean="0"/>
                <a:t>,</a:t>
              </a:r>
              <a:r>
                <a:rPr lang="ja-JP" altLang="en-US" dirty="0"/>
                <a:t> ⊥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14658" y="5966887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68053" y="3922093"/>
              <a:ext cx="1258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(unlock,</a:t>
              </a:r>
              <a:r>
                <a:rPr lang="ja-JP" altLang="en-US" sz="1600" dirty="0" smtClean="0"/>
                <a:t>⊥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19703" y="3922093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94560" y="4934421"/>
              <a:ext cx="1258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(unlock,</a:t>
              </a:r>
              <a:r>
                <a:rPr lang="ja-JP" altLang="en-US" sz="1600" dirty="0" smtClean="0"/>
                <a:t>⊥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546210" y="4934421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c 20"/>
            <p:cNvSpPr/>
            <p:nvPr/>
          </p:nvSpPr>
          <p:spPr>
            <a:xfrm>
              <a:off x="6130736" y="1039072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/>
            <p:cNvSpPr/>
            <p:nvPr/>
          </p:nvSpPr>
          <p:spPr>
            <a:xfrm rot="10800000">
              <a:off x="5945444" y="1039072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22"/>
            <p:cNvSpPr/>
            <p:nvPr/>
          </p:nvSpPr>
          <p:spPr>
            <a:xfrm rot="955585">
              <a:off x="5447689" y="3204367"/>
              <a:ext cx="478982" cy="871156"/>
            </a:xfrm>
            <a:prstGeom prst="arc">
              <a:avLst>
                <a:gd name="adj1" fmla="val 18459505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5930418" y="2240610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83" y="246824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(locked,</a:t>
              </a:r>
              <a:r>
                <a:rPr lang="ja-JP" altLang="en-US" sz="1600" dirty="0" smtClean="0"/>
                <a:t>⊥</a:t>
              </a:r>
              <a:r>
                <a:rPr lang="en-GB" sz="1600" dirty="0" smtClean="0"/>
                <a:t>)</a:t>
              </a:r>
              <a:endParaRPr lang="en-GB" sz="16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801955" y="2455723"/>
              <a:ext cx="1131332" cy="642551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c 26"/>
            <p:cNvSpPr/>
            <p:nvPr/>
          </p:nvSpPr>
          <p:spPr>
            <a:xfrm rot="20207636">
              <a:off x="6518678" y="2079081"/>
              <a:ext cx="837036" cy="2031520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c 27"/>
            <p:cNvSpPr/>
            <p:nvPr/>
          </p:nvSpPr>
          <p:spPr>
            <a:xfrm rot="20563451">
              <a:off x="6454695" y="624631"/>
              <a:ext cx="1413312" cy="4574327"/>
            </a:xfrm>
            <a:prstGeom prst="arc">
              <a:avLst>
                <a:gd name="adj1" fmla="val 16707083"/>
                <a:gd name="adj2" fmla="val 5384067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2546662" flipH="1">
              <a:off x="4804045" y="149402"/>
              <a:ext cx="1488661" cy="3194476"/>
            </a:xfrm>
            <a:prstGeom prst="arc">
              <a:avLst>
                <a:gd name="adj1" fmla="val 18629187"/>
                <a:gd name="adj2" fmla="val 436310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5067708" y="826751"/>
              <a:ext cx="1399510" cy="4428498"/>
            </a:xfrm>
            <a:prstGeom prst="arc">
              <a:avLst>
                <a:gd name="adj1" fmla="val 18411197"/>
                <a:gd name="adj2" fmla="val 5129526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10277074">
              <a:off x="4085109" y="1065504"/>
              <a:ext cx="837036" cy="4579638"/>
            </a:xfrm>
            <a:prstGeom prst="arc">
              <a:avLst>
                <a:gd name="adj1" fmla="val 16643533"/>
                <a:gd name="adj2" fmla="val 201112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c 31"/>
            <p:cNvSpPr/>
            <p:nvPr/>
          </p:nvSpPr>
          <p:spPr>
            <a:xfrm rot="306082" flipH="1">
              <a:off x="5356472" y="595213"/>
              <a:ext cx="988818" cy="4255170"/>
            </a:xfrm>
            <a:prstGeom prst="arc">
              <a:avLst>
                <a:gd name="adj1" fmla="val 16845713"/>
                <a:gd name="adj2" fmla="val 4321314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219615" y="3096491"/>
              <a:ext cx="342757" cy="18817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650719" y="3424151"/>
              <a:ext cx="219238" cy="4432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548832" y="3417923"/>
              <a:ext cx="193735" cy="50372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/>
            <p:cNvSpPr/>
            <p:nvPr/>
          </p:nvSpPr>
          <p:spPr>
            <a:xfrm>
              <a:off x="6230532" y="2241585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/>
            <p:cNvSpPr/>
            <p:nvPr/>
          </p:nvSpPr>
          <p:spPr>
            <a:xfrm rot="955585">
              <a:off x="5583719" y="2730166"/>
              <a:ext cx="432110" cy="2507690"/>
            </a:xfrm>
            <a:prstGeom prst="arc">
              <a:avLst>
                <a:gd name="adj1" fmla="val 17209113"/>
                <a:gd name="adj2" fmla="val 4994561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5071448" y="4574698"/>
              <a:ext cx="9728" cy="3864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5649578" y="4442256"/>
              <a:ext cx="1052266" cy="5582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 39"/>
            <p:cNvSpPr/>
            <p:nvPr/>
          </p:nvSpPr>
          <p:spPr>
            <a:xfrm rot="2585381">
              <a:off x="5849432" y="3909264"/>
              <a:ext cx="2212313" cy="2461966"/>
            </a:xfrm>
            <a:prstGeom prst="arc">
              <a:avLst>
                <a:gd name="adj1" fmla="val 16200149"/>
                <a:gd name="adj2" fmla="val 3037681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7035925" y="4514165"/>
              <a:ext cx="10627" cy="4863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362307" y="4514165"/>
              <a:ext cx="18521" cy="4863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6531371" y="5615925"/>
              <a:ext cx="225408" cy="3632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100023" y="5568754"/>
              <a:ext cx="636476" cy="5198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504021" y="1039485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6576156" y="1350125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578090" y="1527358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566869" y="1837998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205072" y="2330115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193851" y="2640755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579881" y="1078823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1-P</a:t>
              </a:r>
              <a:r>
                <a:rPr lang="en-GB" sz="1600" baseline="-25000"/>
                <a:t>2</a:t>
              </a:r>
              <a:endParaRPr lang="en-GB" sz="1600" baseline="-25000" dirty="0" smtClean="0"/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652016" y="1389463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178972" y="2206157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251107" y="2516797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896835" y="1328693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885614" y="1639333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551273" y="942583"/>
              <a:ext cx="359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2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540052" y="1253223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754817" y="5765359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2</a:t>
              </a:r>
              <a:endParaRPr lang="en-GB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87304" y="5493918"/>
              <a:ext cx="359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P</a:t>
              </a:r>
              <a:r>
                <a:rPr lang="en-GB" sz="1600" baseline="-25000" smtClean="0"/>
                <a:t>2</a:t>
              </a:r>
              <a:endParaRPr lang="en-GB" sz="16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14684" y="5580277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  <a:endParaRPr lang="en-GB" sz="16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5348" y="5094868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  <a:endParaRPr lang="en-GB" sz="16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24456" y="3410345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  <a:endParaRPr lang="en-GB" sz="16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07743" y="3846287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  <a:endParaRPr lang="en-GB" sz="1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32534" y="4482403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721313" y="4793043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500215" y="2240607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6572350" y="2551247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652976" y="3334199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6725111" y="3644839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5896734" y="4039077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1-P</a:t>
              </a:r>
              <a:r>
                <a:rPr lang="en-GB" sz="1600" baseline="-25000"/>
                <a:t>2</a:t>
              </a:r>
              <a:endParaRPr lang="en-GB" sz="1600" baseline="-25000" dirty="0" smtClean="0"/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968869" y="4349717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281763" y="3413306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1-P</a:t>
              </a:r>
              <a:r>
                <a:rPr lang="en-GB" sz="1600" baseline="-25000"/>
                <a:t>2</a:t>
              </a:r>
              <a:endParaRPr lang="en-GB" sz="1600" baseline="-25000" dirty="0" smtClean="0"/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353898" y="3723946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701576" y="3485216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5690355" y="3795856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619144" y="4551007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  <a:endParaRPr lang="en-GB" sz="16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934507" y="4690089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6006642" y="5000729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323352" y="4563577"/>
              <a:ext cx="359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P</a:t>
              </a:r>
              <a:r>
                <a:rPr lang="en-GB" sz="1600" baseline="-25000" smtClean="0"/>
                <a:t>2</a:t>
              </a:r>
              <a:endParaRPr lang="en-GB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685041" y="2208729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5673820" y="2519369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5765387" y="6020627"/>
              <a:ext cx="1039299" cy="556666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>
              <a:off x="7140152" y="609374"/>
              <a:ext cx="231203" cy="231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Straight Arrow Connector 84"/>
            <p:cNvCxnSpPr>
              <a:stCxn id="151" idx="2"/>
            </p:cNvCxnSpPr>
            <p:nvPr/>
          </p:nvCxnSpPr>
          <p:spPr>
            <a:xfrm flipH="1" flipV="1">
              <a:off x="6808721" y="719398"/>
              <a:ext cx="331431" cy="5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/>
            <p:nvPr/>
          </p:nvSpPr>
          <p:spPr>
            <a:xfrm rot="19650644" flipH="1">
              <a:off x="3975108" y="2619564"/>
              <a:ext cx="2255321" cy="3888824"/>
            </a:xfrm>
            <a:prstGeom prst="arc">
              <a:avLst>
                <a:gd name="adj1" fmla="val 16556990"/>
                <a:gd name="adj2" fmla="val 4595687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/>
            <p:cNvCxnSpPr>
              <a:stCxn id="12" idx="1"/>
            </p:cNvCxnSpPr>
            <p:nvPr/>
          </p:nvCxnSpPr>
          <p:spPr>
            <a:xfrm flipH="1">
              <a:off x="4781604" y="1913468"/>
              <a:ext cx="824237" cy="5277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786587" y="1896220"/>
              <a:ext cx="359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  <a:p>
              <a:pPr algn="ctr"/>
              <a:r>
                <a:rPr lang="en-GB" sz="1600" dirty="0"/>
                <a:t>2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4775366" y="2206860"/>
              <a:ext cx="381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487654" y="2630292"/>
            <a:ext cx="3231510" cy="1661609"/>
            <a:chOff x="428929" y="811696"/>
            <a:chExt cx="3231510" cy="1661609"/>
          </a:xfrm>
        </p:grpSpPr>
        <p:sp>
          <p:nvSpPr>
            <p:cNvPr id="91" name="Arc 90"/>
            <p:cNvSpPr/>
            <p:nvPr/>
          </p:nvSpPr>
          <p:spPr>
            <a:xfrm rot="19032752" flipH="1">
              <a:off x="1712805" y="1101919"/>
              <a:ext cx="868236" cy="1294774"/>
            </a:xfrm>
            <a:prstGeom prst="arc">
              <a:avLst>
                <a:gd name="adj1" fmla="val 17844695"/>
                <a:gd name="adj2" fmla="val 2126849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58123" y="1142805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(locked)</a:t>
              </a:r>
              <a:endParaRPr lang="en-GB" sz="1600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931667" y="1100372"/>
              <a:ext cx="985219" cy="454199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>
              <a:off x="428929" y="1224659"/>
              <a:ext cx="231203" cy="231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Arrow Connector 94"/>
            <p:cNvCxnSpPr>
              <a:stCxn id="160" idx="6"/>
            </p:cNvCxnSpPr>
            <p:nvPr/>
          </p:nvCxnSpPr>
          <p:spPr>
            <a:xfrm>
              <a:off x="660132" y="1340261"/>
              <a:ext cx="2760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Arc 95"/>
            <p:cNvSpPr/>
            <p:nvPr/>
          </p:nvSpPr>
          <p:spPr>
            <a:xfrm rot="4708843">
              <a:off x="1982821" y="1079407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Arc 96"/>
            <p:cNvSpPr/>
            <p:nvPr/>
          </p:nvSpPr>
          <p:spPr>
            <a:xfrm rot="16200000">
              <a:off x="1982822" y="1029614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50693" y="811696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1-P</a:t>
              </a:r>
              <a:r>
                <a:rPr lang="en-GB" sz="1600" baseline="-25000" smtClean="0"/>
                <a:t>1</a:t>
              </a:r>
              <a:endParaRPr lang="en-GB" sz="1600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048094" y="1526697"/>
              <a:ext cx="359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388937" y="1125632"/>
              <a:ext cx="12715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(unlocked)</a:t>
              </a:r>
              <a:endParaRPr lang="en-GB" sz="1600" dirty="0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2462689" y="1125736"/>
              <a:ext cx="985219" cy="369124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86988" y="206313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(</a:t>
              </a:r>
              <a:r>
                <a:rPr lang="ja-JP" altLang="en-US" dirty="0" smtClean="0"/>
                <a:t>⊥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681852" y="1999880"/>
              <a:ext cx="1131332" cy="473425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732581" y="2053620"/>
              <a:ext cx="1039299" cy="365696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Arc 104"/>
            <p:cNvSpPr/>
            <p:nvPr/>
          </p:nvSpPr>
          <p:spPr>
            <a:xfrm rot="1737861">
              <a:off x="2134111" y="1066294"/>
              <a:ext cx="668264" cy="1196505"/>
            </a:xfrm>
            <a:prstGeom prst="arc">
              <a:avLst>
                <a:gd name="adj1" fmla="val 18587021"/>
                <a:gd name="adj2" fmla="val 218585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TextBox 105"/>
            <p:cNvSpPr txBox="1"/>
            <p:nvPr/>
          </p:nvSpPr>
          <p:spPr>
            <a:xfrm flipH="1">
              <a:off x="1312447" y="1619844"/>
              <a:ext cx="483759" cy="34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 smtClean="0"/>
                <a:t>1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29689" y="1652703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smtClean="0"/>
                <a:t>1-P</a:t>
              </a:r>
              <a:r>
                <a:rPr lang="en-GB" sz="1600" baseline="-25000" smtClean="0"/>
                <a:t>1</a:t>
              </a:r>
              <a:endParaRPr lang="en-GB" sz="1600" baseline="-25000" dirty="0" smtClean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9831" y="4818863"/>
            <a:ext cx="3018979" cy="1661609"/>
            <a:chOff x="271266" y="3395348"/>
            <a:chExt cx="3018979" cy="1661609"/>
          </a:xfrm>
        </p:grpSpPr>
        <p:sp>
          <p:nvSpPr>
            <p:cNvPr id="109" name="Arc 108"/>
            <p:cNvSpPr/>
            <p:nvPr/>
          </p:nvSpPr>
          <p:spPr>
            <a:xfrm rot="19032752" flipH="1">
              <a:off x="1555142" y="3685571"/>
              <a:ext cx="868236" cy="1294774"/>
            </a:xfrm>
            <a:prstGeom prst="arc">
              <a:avLst>
                <a:gd name="adj1" fmla="val 17844695"/>
                <a:gd name="adj2" fmla="val 2126849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76274" y="37264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(out)</a:t>
              </a:r>
              <a:endParaRPr lang="en-GB" dirty="0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774004" y="3684024"/>
              <a:ext cx="985219" cy="454199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/>
            <p:cNvSpPr/>
            <p:nvPr/>
          </p:nvSpPr>
          <p:spPr>
            <a:xfrm>
              <a:off x="271266" y="3808311"/>
              <a:ext cx="231203" cy="2312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>
              <a:off x="502469" y="3923913"/>
              <a:ext cx="2760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Arc 113"/>
            <p:cNvSpPr/>
            <p:nvPr/>
          </p:nvSpPr>
          <p:spPr>
            <a:xfrm rot="5400000">
              <a:off x="1825158" y="3663059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Arc 114"/>
            <p:cNvSpPr/>
            <p:nvPr/>
          </p:nvSpPr>
          <p:spPr>
            <a:xfrm rot="16200000">
              <a:off x="1825159" y="3613266"/>
              <a:ext cx="400635" cy="542256"/>
            </a:xfrm>
            <a:prstGeom prst="arc">
              <a:avLst>
                <a:gd name="adj1" fmla="val 16937504"/>
                <a:gd name="adj2" fmla="val 468157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793030" y="3395348"/>
              <a:ext cx="526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 smtClean="0"/>
                <a:t>2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890430" y="4110349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/>
                <a:t>2</a:t>
              </a:r>
              <a:endParaRPr lang="en-GB" sz="1600" baseline="-25000" dirty="0" smtClean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81785" y="370928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(in)</a:t>
              </a:r>
              <a:endParaRPr lang="en-GB" dirty="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2305026" y="3709388"/>
              <a:ext cx="985219" cy="369124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829325" y="464678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(</a:t>
              </a:r>
              <a:r>
                <a:rPr lang="ja-JP" altLang="en-US" dirty="0" smtClean="0"/>
                <a:t>⊥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524189" y="4583532"/>
              <a:ext cx="1131332" cy="473425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574918" y="4637272"/>
              <a:ext cx="1039299" cy="365696"/>
            </a:xfrm>
            <a:prstGeom prst="roundRect">
              <a:avLst>
                <a:gd name="adj" fmla="val 2823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rot="1737861">
              <a:off x="1976448" y="3649946"/>
              <a:ext cx="668264" cy="1196505"/>
            </a:xfrm>
            <a:prstGeom prst="arc">
              <a:avLst>
                <a:gd name="adj1" fmla="val 18587021"/>
                <a:gd name="adj2" fmla="val 2185859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TextBox 123"/>
            <p:cNvSpPr txBox="1"/>
            <p:nvPr/>
          </p:nvSpPr>
          <p:spPr>
            <a:xfrm flipH="1">
              <a:off x="1005926" y="4203496"/>
              <a:ext cx="520587" cy="34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</a:t>
              </a:r>
              <a:r>
                <a:rPr lang="en-GB" sz="1600" baseline="-25000" dirty="0"/>
                <a:t>2</a:t>
              </a:r>
              <a:endParaRPr lang="en-GB" sz="1600" baseline="-25000" dirty="0" smtClean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572025" y="423635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smtClean="0"/>
                <a:t>1-P</a:t>
              </a:r>
              <a:r>
                <a:rPr lang="en-GB" sz="1600" baseline="-25000" dirty="0"/>
                <a:t>2</a:t>
              </a:r>
              <a:endParaRPr lang="en-GB" sz="1600" baseline="-25000" dirty="0" smtClean="0"/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1519122" y="4394521"/>
            <a:ext cx="150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smtClean="0"/>
              <a:t>Door of Office</a:t>
            </a:r>
            <a:endParaRPr lang="en-GB" u="sng" dirty="0"/>
          </a:p>
        </p:txBody>
      </p:sp>
      <p:sp>
        <p:nvSpPr>
          <p:cNvPr id="127" name="TextBox 126"/>
          <p:cNvSpPr txBox="1"/>
          <p:nvPr/>
        </p:nvSpPr>
        <p:spPr>
          <a:xfrm>
            <a:off x="2089681" y="651297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User</a:t>
            </a:r>
            <a:endParaRPr lang="en-GB" u="sng" dirty="0"/>
          </a:p>
        </p:txBody>
      </p:sp>
      <p:sp>
        <p:nvSpPr>
          <p:cNvPr id="128" name="Right Arrow 127"/>
          <p:cNvSpPr/>
          <p:nvPr/>
        </p:nvSpPr>
        <p:spPr>
          <a:xfrm rot="191550">
            <a:off x="3491629" y="3585786"/>
            <a:ext cx="547624" cy="308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ight Arrow 128"/>
          <p:cNvSpPr/>
          <p:nvPr/>
        </p:nvSpPr>
        <p:spPr>
          <a:xfrm rot="19801165">
            <a:off x="3547137" y="5582128"/>
            <a:ext cx="547624" cy="308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TextBox 129"/>
          <p:cNvSpPr txBox="1"/>
          <p:nvPr/>
        </p:nvSpPr>
        <p:spPr>
          <a:xfrm>
            <a:off x="3062569" y="381883"/>
            <a:ext cx="166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 smtClean="0"/>
              <a:t>System Model</a:t>
            </a:r>
            <a:endParaRPr lang="en-GB" sz="2000" u="sng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741566" y="1370499"/>
            <a:ext cx="2608211" cy="982795"/>
            <a:chOff x="1896054" y="3090187"/>
            <a:chExt cx="6649494" cy="2505584"/>
          </a:xfrm>
        </p:grpSpPr>
        <p:sp>
          <p:nvSpPr>
            <p:cNvPr id="132" name="Parallelogram 131"/>
            <p:cNvSpPr/>
            <p:nvPr/>
          </p:nvSpPr>
          <p:spPr>
            <a:xfrm>
              <a:off x="1896054" y="3090243"/>
              <a:ext cx="2354892" cy="889347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Parallelogram 132"/>
            <p:cNvSpPr/>
            <p:nvPr/>
          </p:nvSpPr>
          <p:spPr>
            <a:xfrm>
              <a:off x="2060980" y="3534916"/>
              <a:ext cx="937363" cy="340289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Parallelogram 133"/>
            <p:cNvSpPr/>
            <p:nvPr/>
          </p:nvSpPr>
          <p:spPr>
            <a:xfrm>
              <a:off x="2103646" y="4706424"/>
              <a:ext cx="4294601" cy="889347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Parallelogram 134"/>
            <p:cNvSpPr/>
            <p:nvPr/>
          </p:nvSpPr>
          <p:spPr>
            <a:xfrm>
              <a:off x="2599469" y="4856413"/>
              <a:ext cx="1744639" cy="572464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Striped Right Arrow 135"/>
            <p:cNvSpPr/>
            <p:nvPr/>
          </p:nvSpPr>
          <p:spPr>
            <a:xfrm rot="14911477">
              <a:off x="2384128" y="4349901"/>
              <a:ext cx="1012642" cy="318217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Parallelogram 136"/>
            <p:cNvSpPr/>
            <p:nvPr/>
          </p:nvSpPr>
          <p:spPr>
            <a:xfrm>
              <a:off x="4043355" y="3090215"/>
              <a:ext cx="2354892" cy="889347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Parallelogram 137"/>
            <p:cNvSpPr/>
            <p:nvPr/>
          </p:nvSpPr>
          <p:spPr>
            <a:xfrm>
              <a:off x="4208281" y="3534888"/>
              <a:ext cx="937363" cy="340289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Parallelogram 138"/>
            <p:cNvSpPr/>
            <p:nvPr/>
          </p:nvSpPr>
          <p:spPr>
            <a:xfrm>
              <a:off x="6190656" y="3090187"/>
              <a:ext cx="2354892" cy="889347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6355582" y="3237158"/>
              <a:ext cx="1457745" cy="637991"/>
            </a:xfrm>
            <a:prstGeom prst="parallelogram">
              <a:avLst>
                <a:gd name="adj" fmla="val 882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Striped Right Arrow 140"/>
            <p:cNvSpPr/>
            <p:nvPr/>
          </p:nvSpPr>
          <p:spPr>
            <a:xfrm rot="18370366">
              <a:off x="3356633" y="4376688"/>
              <a:ext cx="1012642" cy="318217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Striped Right Arrow 141"/>
            <p:cNvSpPr/>
            <p:nvPr/>
          </p:nvSpPr>
          <p:spPr>
            <a:xfrm rot="20253487">
              <a:off x="3934693" y="4331437"/>
              <a:ext cx="2325524" cy="355144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/>
            <p:cNvSpPr/>
            <p:nvPr/>
          </p:nvSpPr>
          <p:spPr>
            <a:xfrm>
              <a:off x="3148657" y="3476046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>
              <a:off x="3551577" y="3202562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5" name="Curved Connector 144"/>
            <p:cNvCxnSpPr/>
            <p:nvPr/>
          </p:nvCxnSpPr>
          <p:spPr>
            <a:xfrm rot="5400000" flipH="1" flipV="1">
              <a:off x="3335086" y="3259556"/>
              <a:ext cx="151773" cy="2812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urved Connector 145"/>
            <p:cNvCxnSpPr/>
            <p:nvPr/>
          </p:nvCxnSpPr>
          <p:spPr>
            <a:xfrm rot="5400000">
              <a:off x="3456796" y="3381265"/>
              <a:ext cx="151774" cy="2812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5272290" y="3510642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>
              <a:off x="5675210" y="3237158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9" name="Curved Connector 148"/>
            <p:cNvCxnSpPr/>
            <p:nvPr/>
          </p:nvCxnSpPr>
          <p:spPr>
            <a:xfrm rot="5400000" flipH="1" flipV="1">
              <a:off x="5458719" y="3294152"/>
              <a:ext cx="151773" cy="2812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urved Connector 149"/>
            <p:cNvCxnSpPr/>
            <p:nvPr/>
          </p:nvCxnSpPr>
          <p:spPr>
            <a:xfrm rot="5400000">
              <a:off x="5580429" y="3415861"/>
              <a:ext cx="151774" cy="2812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7542819" y="3542351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>
              <a:off x="7945739" y="3268867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3" name="Curved Connector 152"/>
            <p:cNvCxnSpPr/>
            <p:nvPr/>
          </p:nvCxnSpPr>
          <p:spPr>
            <a:xfrm rot="5400000" flipH="1" flipV="1">
              <a:off x="7729248" y="3325861"/>
              <a:ext cx="151773" cy="2812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urved Connector 153"/>
            <p:cNvCxnSpPr/>
            <p:nvPr/>
          </p:nvCxnSpPr>
          <p:spPr>
            <a:xfrm rot="5400000">
              <a:off x="7850958" y="3447570"/>
              <a:ext cx="151774" cy="2812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4217058" y="5311913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>
              <a:off x="4619978" y="5038429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Curved Connector 156"/>
            <p:cNvCxnSpPr/>
            <p:nvPr/>
          </p:nvCxnSpPr>
          <p:spPr>
            <a:xfrm rot="5400000" flipH="1" flipV="1">
              <a:off x="4403487" y="5095423"/>
              <a:ext cx="151773" cy="2812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/>
            <p:nvPr/>
          </p:nvCxnSpPr>
          <p:spPr>
            <a:xfrm rot="5400000">
              <a:off x="4525197" y="5217132"/>
              <a:ext cx="151774" cy="2812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3568609" y="5066707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0" name="Curved Connector 159"/>
            <p:cNvCxnSpPr/>
            <p:nvPr/>
          </p:nvCxnSpPr>
          <p:spPr>
            <a:xfrm rot="16200000" flipH="1">
              <a:off x="3891941" y="5108507"/>
              <a:ext cx="123496" cy="52673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/>
            <p:cNvSpPr/>
            <p:nvPr/>
          </p:nvSpPr>
          <p:spPr>
            <a:xfrm>
              <a:off x="4978166" y="5249713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>
              <a:off x="5381086" y="4976229"/>
              <a:ext cx="243421" cy="2434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3" name="Curved Connector 162"/>
            <p:cNvCxnSpPr/>
            <p:nvPr/>
          </p:nvCxnSpPr>
          <p:spPr>
            <a:xfrm rot="5400000" flipH="1" flipV="1">
              <a:off x="5164595" y="5033223"/>
              <a:ext cx="151773" cy="2812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urved Connector 163"/>
            <p:cNvCxnSpPr/>
            <p:nvPr/>
          </p:nvCxnSpPr>
          <p:spPr>
            <a:xfrm rot="5400000">
              <a:off x="5286305" y="5154932"/>
              <a:ext cx="151774" cy="2812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Rectangle 164"/>
          <p:cNvSpPr/>
          <p:nvPr/>
        </p:nvSpPr>
        <p:spPr>
          <a:xfrm>
            <a:off x="619273" y="1935577"/>
            <a:ext cx="2069145" cy="592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TextBox 165"/>
          <p:cNvSpPr txBox="1"/>
          <p:nvPr/>
        </p:nvSpPr>
        <p:spPr>
          <a:xfrm>
            <a:off x="3397517" y="138168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67" name="TextBox 166"/>
          <p:cNvSpPr txBox="1"/>
          <p:nvPr/>
        </p:nvSpPr>
        <p:spPr>
          <a:xfrm>
            <a:off x="1999436" y="3341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8" name="Slide Number Placeholder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the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</a:t>
            </a:r>
            <a:r>
              <a:rPr lang="en-US" sz="2800" dirty="0" smtClean="0"/>
              <a:t>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If you want to try the tool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Requirements We Trust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417638"/>
            <a:ext cx="8822266" cy="5220229"/>
          </a:xfrm>
        </p:spPr>
        <p:txBody>
          <a:bodyPr>
            <a:noAutofit/>
          </a:bodyPr>
          <a:lstStyle/>
          <a:p>
            <a:r>
              <a:rPr lang="en-US" sz="2400" dirty="0" smtClean="0"/>
              <a:t>Bashar </a:t>
            </a:r>
            <a:r>
              <a:rPr lang="en-US" sz="2400" dirty="0" err="1"/>
              <a:t>Nuseibeh</a:t>
            </a:r>
            <a:r>
              <a:rPr lang="en-US" sz="2400" dirty="0"/>
              <a:t>, Charles B. Haley, </a:t>
            </a:r>
            <a:r>
              <a:rPr lang="ro-RO" sz="2400" dirty="0"/>
              <a:t>Craig Foster (</a:t>
            </a:r>
            <a:r>
              <a:rPr lang="en-US" sz="2400" dirty="0"/>
              <a:t>2009). “</a:t>
            </a:r>
            <a:r>
              <a:rPr lang="en-US" sz="2400" i="1" dirty="0"/>
              <a:t>Securing the Skies: In Requirements We Trust</a:t>
            </a:r>
            <a:r>
              <a:rPr lang="en-US" sz="2400" dirty="0"/>
              <a:t>”. </a:t>
            </a:r>
            <a:r>
              <a:rPr lang="en-US" sz="2400" i="1" dirty="0"/>
              <a:t>IEEE Computer</a:t>
            </a:r>
            <a:r>
              <a:rPr lang="en-US" sz="2400" dirty="0"/>
              <a:t> 42(9):64-72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err="1" smtClean="0"/>
              <a:t>Toulmin</a:t>
            </a:r>
            <a:r>
              <a:rPr lang="en-US" sz="2400" dirty="0" smtClean="0"/>
              <a:t> Argumentation (</a:t>
            </a:r>
            <a:r>
              <a:rPr lang="en-US" sz="2400" dirty="0"/>
              <a:t>a.k.a. dual diligence</a:t>
            </a:r>
            <a:r>
              <a:rPr lang="en-US" sz="2400" dirty="0" smtClean="0"/>
              <a:t>) </a:t>
            </a:r>
            <a:br>
              <a:rPr lang="en-US" sz="2400" dirty="0" smtClean="0"/>
            </a:br>
            <a:r>
              <a:rPr lang="en-US" sz="2400" dirty="0" smtClean="0"/>
              <a:t>(claim, rebuttal, mitigation) [TSE’08]</a:t>
            </a:r>
          </a:p>
          <a:p>
            <a:pPr lvl="1"/>
            <a:r>
              <a:rPr lang="en-US" sz="2400" dirty="0" smtClean="0"/>
              <a:t>Risk and argumentation (RE’11 Distinguished Paper)</a:t>
            </a:r>
          </a:p>
          <a:p>
            <a:r>
              <a:rPr lang="en-US" sz="2400" dirty="0" err="1" smtClean="0"/>
              <a:t>SecureChange</a:t>
            </a:r>
            <a:r>
              <a:rPr lang="en-US" sz="2400" dirty="0" smtClean="0"/>
              <a:t>, an EU project </a:t>
            </a:r>
            <a:r>
              <a:rPr lang="en-US" sz="2400" dirty="0"/>
              <a:t>with </a:t>
            </a:r>
            <a:r>
              <a:rPr lang="en-US" sz="2400" dirty="0" smtClean="0"/>
              <a:t>Deep Blue and Rome Airport</a:t>
            </a:r>
          </a:p>
          <a:p>
            <a:r>
              <a:rPr lang="en-US" sz="2400" dirty="0"/>
              <a:t>Adaptive Security and </a:t>
            </a:r>
            <a:r>
              <a:rPr lang="en-US" sz="2400" dirty="0" smtClean="0"/>
              <a:t>Privacy, an ERC Adv. Grant</a:t>
            </a:r>
          </a:p>
          <a:p>
            <a:r>
              <a:rPr lang="en-US" sz="2400" dirty="0" smtClean="0"/>
              <a:t>Adaptive Information Security for </a:t>
            </a:r>
            <a:r>
              <a:rPr lang="en-US" sz="2400" dirty="0"/>
              <a:t>the Cloud, an </a:t>
            </a:r>
            <a:r>
              <a:rPr lang="en-US" sz="2400" dirty="0" smtClean="0"/>
              <a:t>QNRF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9263" y="2152317"/>
            <a:ext cx="76137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https://docs.docker.com/machine/install-machine/#installing-machine-</a:t>
            </a:r>
            <a:r>
              <a:rPr lang="en-US" dirty="0" smtClean="0">
                <a:hlinkClick r:id="rId2"/>
              </a:rPr>
              <a:t>directly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* If you are using Mac OSX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brew install </a:t>
            </a:r>
            <a:r>
              <a:rPr lang="en-US" dirty="0" err="1"/>
              <a:t>docker</a:t>
            </a:r>
            <a:r>
              <a:rPr lang="en-US" dirty="0"/>
              <a:t>-machine</a:t>
            </a:r>
          </a:p>
          <a:p>
            <a:r>
              <a:rPr lang="en-US" dirty="0" err="1"/>
              <a:t>docker</a:t>
            </a:r>
            <a:r>
              <a:rPr lang="en-US" dirty="0"/>
              <a:t>-machine </a:t>
            </a:r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i="1" dirty="0"/>
              <a:t>--driver </a:t>
            </a:r>
            <a:r>
              <a:rPr lang="en-US" i="1" dirty="0" err="1"/>
              <a:t>virtualbox</a:t>
            </a:r>
            <a:r>
              <a:rPr lang="en-US" i="1" dirty="0"/>
              <a:t> </a:t>
            </a:r>
            <a:r>
              <a:rPr lang="en-US" i="1" dirty="0" smtClean="0"/>
              <a:t>default</a:t>
            </a:r>
          </a:p>
          <a:p>
            <a:r>
              <a:rPr lang="en-US" i="1" dirty="0" err="1"/>
              <a:t>d</a:t>
            </a:r>
            <a:r>
              <a:rPr lang="en-US" i="1" dirty="0" err="1" smtClean="0"/>
              <a:t>ocker</a:t>
            </a:r>
            <a:r>
              <a:rPr lang="en-US" i="1" dirty="0" smtClean="0"/>
              <a:t>-machine </a:t>
            </a:r>
            <a:r>
              <a:rPr lang="en-US" i="1" dirty="0" err="1" smtClean="0"/>
              <a:t>ssh</a:t>
            </a:r>
            <a:r>
              <a:rPr lang="en-US" i="1" dirty="0" smtClean="0"/>
              <a:t>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22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7257"/>
          </a:xfrm>
        </p:spPr>
        <p:txBody>
          <a:bodyPr>
            <a:normAutofit/>
          </a:bodyPr>
          <a:lstStyle/>
          <a:p>
            <a:r>
              <a:rPr lang="en-US" dirty="0" smtClean="0"/>
              <a:t>How to use our tool?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4147" y="2651917"/>
            <a:ext cx="8229600" cy="2316163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yijun</a:t>
            </a:r>
            <a:r>
              <a:rPr lang="en-US" dirty="0"/>
              <a:t>/</a:t>
            </a:r>
            <a:r>
              <a:rPr lang="en-US" dirty="0" err="1"/>
              <a:t>riskexplore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cd /demo</a:t>
            </a:r>
            <a:br>
              <a:rPr lang="en-US" dirty="0"/>
            </a:br>
            <a:r>
              <a:rPr lang="en-US" dirty="0"/>
              <a:t>./r examples/PIN</a:t>
            </a:r>
          </a:p>
        </p:txBody>
      </p:sp>
    </p:spTree>
    <p:extLst>
      <p:ext uri="{BB962C8B-B14F-4D97-AF65-F5344CB8AC3E}">
        <p14:creationId xmlns:p14="http://schemas.microsoft.com/office/powerpoint/2010/main" val="2354765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PRISM specification of PIN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262" y="1600200"/>
            <a:ext cx="4304633" cy="491022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/demo # cat examples/</a:t>
            </a:r>
            <a:r>
              <a:rPr lang="en-US" sz="4300" dirty="0" err="1"/>
              <a:t>PIN.pm</a:t>
            </a:r>
            <a:r>
              <a:rPr lang="en-US" sz="4300" dirty="0"/>
              <a:t> </a:t>
            </a:r>
            <a:r>
              <a:rPr lang="en-US" sz="4300" dirty="0" smtClean="0"/>
              <a:t/>
            </a:r>
            <a:br>
              <a:rPr lang="en-US" sz="4300" dirty="0" smtClean="0"/>
            </a:br>
            <a:endParaRPr lang="en-US" sz="4300" b="1" dirty="0"/>
          </a:p>
          <a:p>
            <a:pPr marL="0" indent="0">
              <a:buNone/>
            </a:pPr>
            <a:r>
              <a:rPr lang="en-US" sz="4900" b="1" dirty="0" err="1"/>
              <a:t>dtmc</a:t>
            </a:r>
            <a:endParaRPr lang="en-US" sz="4900" b="1" dirty="0"/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 err="1"/>
              <a:t>const</a:t>
            </a:r>
            <a:r>
              <a:rPr lang="en-US" sz="4900" b="1" dirty="0"/>
              <a:t> double p;</a:t>
            </a:r>
          </a:p>
          <a:p>
            <a:pPr marL="0" indent="0">
              <a:buNone/>
            </a:pPr>
            <a:r>
              <a:rPr lang="en-US" sz="4900" b="1" dirty="0" err="1"/>
              <a:t>const</a:t>
            </a:r>
            <a:r>
              <a:rPr lang="en-US" sz="4900" b="1" dirty="0"/>
              <a:t> double r1;</a:t>
            </a:r>
          </a:p>
          <a:p>
            <a:pPr marL="0" indent="0">
              <a:buNone/>
            </a:pPr>
            <a:r>
              <a:rPr lang="en-US" sz="4900" b="1" dirty="0" err="1"/>
              <a:t>const</a:t>
            </a:r>
            <a:r>
              <a:rPr lang="en-US" sz="4900" b="1" dirty="0"/>
              <a:t> double r2;</a:t>
            </a:r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/>
              <a:t>module PIN</a:t>
            </a:r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/>
              <a:t>s : [0..1] </a:t>
            </a:r>
            <a:r>
              <a:rPr lang="en-US" sz="4900" b="1" dirty="0" err="1"/>
              <a:t>init</a:t>
            </a:r>
            <a:r>
              <a:rPr lang="en-US" sz="4900" b="1" dirty="0"/>
              <a:t> 0;</a:t>
            </a:r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/>
              <a:t>[]s=0-&gt;p:(s'=0)+(1-p):(s'=1);</a:t>
            </a:r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 err="1"/>
              <a:t>endmodule</a:t>
            </a:r>
            <a:endParaRPr lang="en-US" sz="4900" b="1" dirty="0"/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/>
              <a:t>rewards "impact"</a:t>
            </a:r>
          </a:p>
          <a:p>
            <a:pPr marL="0" indent="0">
              <a:buNone/>
            </a:pPr>
            <a:r>
              <a:rPr lang="en-US" sz="4900" b="1" dirty="0"/>
              <a:t>  s=0: r1;</a:t>
            </a:r>
          </a:p>
          <a:p>
            <a:pPr marL="0" indent="0">
              <a:buNone/>
            </a:pPr>
            <a:r>
              <a:rPr lang="en-US" sz="4900" b="1" dirty="0"/>
              <a:t>  s=1: r2;</a:t>
            </a:r>
          </a:p>
          <a:p>
            <a:pPr marL="0" indent="0">
              <a:buNone/>
            </a:pPr>
            <a:r>
              <a:rPr lang="en-US" sz="4900" b="1" dirty="0" err="1"/>
              <a:t>endrewards</a:t>
            </a:r>
            <a:endParaRPr lang="en-US" sz="4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15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44082"/>
            <a:ext cx="8229600" cy="5912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 smtClean="0"/>
              <a:t>examples</a:t>
            </a:r>
            <a:r>
              <a:rPr lang="en-US" sz="1100" dirty="0"/>
              <a:t>/composed</a:t>
            </a:r>
          </a:p>
          <a:p>
            <a:pPr marL="0" indent="0">
              <a:buNone/>
            </a:pPr>
            <a:r>
              <a:rPr lang="en-US" sz="1100" dirty="0"/>
              <a:t>examples/PIN</a:t>
            </a:r>
          </a:p>
          <a:p>
            <a:pPr marL="0" indent="0">
              <a:buNone/>
            </a:pPr>
            <a:r>
              <a:rPr lang="en-US" sz="1100" dirty="0"/>
              <a:t>/demo/prism/prism/bin/prism examples/</a:t>
            </a:r>
            <a:r>
              <a:rPr lang="en-US" sz="1100" dirty="0" err="1"/>
              <a:t>PIN.pm</a:t>
            </a:r>
            <a:r>
              <a:rPr lang="en-US" sz="1100" dirty="0"/>
              <a:t> -</a:t>
            </a:r>
            <a:r>
              <a:rPr lang="en-US" sz="1100" dirty="0" err="1"/>
              <a:t>exportmodel</a:t>
            </a:r>
            <a:r>
              <a:rPr lang="en-US" sz="1100" dirty="0"/>
              <a:t> examples/</a:t>
            </a:r>
            <a:r>
              <a:rPr lang="en-US" sz="1100" dirty="0" err="1"/>
              <a:t>PIN.all</a:t>
            </a:r>
            <a:r>
              <a:rPr lang="en-US" sz="1100" dirty="0"/>
              <a:t> -</a:t>
            </a:r>
            <a:r>
              <a:rPr lang="en-US" sz="1100" dirty="0" err="1"/>
              <a:t>const</a:t>
            </a:r>
            <a:r>
              <a:rPr lang="en-US" sz="1100" dirty="0"/>
              <a:t> p=0.1 -</a:t>
            </a:r>
            <a:r>
              <a:rPr lang="en-US" sz="1100" dirty="0" err="1"/>
              <a:t>const</a:t>
            </a:r>
            <a:r>
              <a:rPr lang="en-US" sz="1100" dirty="0"/>
              <a:t> r1=0.1 -</a:t>
            </a:r>
            <a:r>
              <a:rPr lang="en-US" sz="1100" dirty="0" err="1"/>
              <a:t>const</a:t>
            </a:r>
            <a:r>
              <a:rPr lang="en-US" sz="1100" dirty="0"/>
              <a:t> r2=0.1</a:t>
            </a:r>
          </a:p>
          <a:p>
            <a:pPr marL="0" indent="0">
              <a:buNone/>
            </a:pPr>
            <a:r>
              <a:rPr lang="en-US" sz="1100" dirty="0"/>
              <a:t>examples/PIN-</a:t>
            </a:r>
            <a:r>
              <a:rPr lang="en-US" sz="1100" dirty="0" err="1"/>
              <a:t>symbolic.pm</a:t>
            </a:r>
            <a:endParaRPr lang="en-US" sz="1100" dirty="0"/>
          </a:p>
          <a:p>
            <a:pPr marL="0" indent="0">
              <a:buNone/>
            </a:pPr>
            <a:r>
              <a:rPr lang="mr-IN" sz="1100" dirty="0"/>
              <a:t>NormaliseMDP({{p,0},{(1-p),0}},{r1,r2})</a:t>
            </a:r>
          </a:p>
          <a:p>
            <a:pPr marL="0" indent="0">
              <a:buNone/>
            </a:pPr>
            <a:r>
              <a:rPr lang="mr-IN" sz="1100" dirty="0"/>
              <a:t>r =		0</a:t>
            </a:r>
          </a:p>
          <a:p>
            <a:pPr marL="0" indent="0">
              <a:buNone/>
            </a:pPr>
            <a:r>
              <a:rPr lang="mr-IN" sz="1100" dirty="0"/>
              <a:t>		---</a:t>
            </a:r>
          </a:p>
          <a:p>
            <a:pPr marL="0" indent="0">
              <a:buNone/>
            </a:pPr>
            <a:r>
              <a:rPr lang="mr-IN" sz="1100" dirty="0"/>
              <a:t>	0 |	r1/(1-p)	|0</a:t>
            </a:r>
          </a:p>
          <a:p>
            <a:pPr marL="0" indent="0">
              <a:buNone/>
            </a:pPr>
            <a:r>
              <a:rPr lang="hr-HR" sz="1100" dirty="0"/>
              <a:t>	1 |	r2	|1</a:t>
            </a:r>
          </a:p>
          <a:p>
            <a:pPr marL="0" indent="0">
              <a:buNone/>
            </a:pPr>
            <a:r>
              <a:rPr lang="mr-IN" sz="1100" dirty="0"/>
              <a:t>p2 =		0</a:t>
            </a:r>
          </a:p>
          <a:p>
            <a:pPr marL="0" indent="0">
              <a:buNone/>
            </a:pPr>
            <a:r>
              <a:rPr lang="mr-IN" sz="1100" dirty="0"/>
              <a:t>		---</a:t>
            </a:r>
          </a:p>
          <a:p>
            <a:pPr marL="0" indent="0">
              <a:buNone/>
            </a:pPr>
            <a:r>
              <a:rPr lang="hr-HR" sz="1100" dirty="0"/>
              <a:t>	0 |	1	|0</a:t>
            </a:r>
          </a:p>
          <a:p>
            <a:pPr marL="0" indent="0">
              <a:buNone/>
            </a:pPr>
            <a:r>
              <a:rPr lang="hr-HR" sz="1100" dirty="0"/>
              <a:t>	1 |	1	|1</a:t>
            </a:r>
          </a:p>
          <a:p>
            <a:pPr marL="0" indent="0">
              <a:buNone/>
            </a:pPr>
            <a:r>
              <a:rPr lang="mr-IN" sz="1100" dirty="0"/>
              <a:t>i2 =		0</a:t>
            </a:r>
          </a:p>
          <a:p>
            <a:pPr marL="0" indent="0">
              <a:buNone/>
            </a:pPr>
            <a:r>
              <a:rPr lang="mr-IN" sz="1100" dirty="0"/>
              <a:t>		---</a:t>
            </a:r>
          </a:p>
          <a:p>
            <a:pPr marL="0" indent="0">
              <a:buNone/>
            </a:pPr>
            <a:r>
              <a:rPr lang="mr-IN" sz="1100" dirty="0"/>
              <a:t>	0 |	r1/(1-p)	|0</a:t>
            </a:r>
          </a:p>
          <a:p>
            <a:pPr marL="0" indent="0">
              <a:buNone/>
            </a:pPr>
            <a:r>
              <a:rPr lang="hr-HR" sz="1100" dirty="0"/>
              <a:t>	1 |	r2	|1</a:t>
            </a:r>
          </a:p>
          <a:p>
            <a:pPr marL="0" indent="0">
              <a:buNone/>
            </a:pPr>
            <a:r>
              <a:rPr lang="mr-IN" sz="1100" dirty="0"/>
              <a:t>0&lt;1-p</a:t>
            </a:r>
          </a:p>
          <a:p>
            <a:pPr marL="0" indent="0">
              <a:buNone/>
            </a:pPr>
            <a:r>
              <a:rPr lang="en-US" sz="1100" dirty="0"/>
              <a:t>The total risks is 0 + (r1/(1-p)) + (r2)</a:t>
            </a:r>
          </a:p>
          <a:p>
            <a:pPr marL="0" indent="0">
              <a:buNone/>
            </a:pPr>
            <a:r>
              <a:rPr lang="mr-IN" sz="1100" dirty="0"/>
              <a:t>P' =		0	1</a:t>
            </a:r>
          </a:p>
          <a:p>
            <a:pPr marL="0" indent="0">
              <a:buNone/>
            </a:pPr>
            <a:r>
              <a:rPr lang="mr-IN" sz="1100" dirty="0"/>
              <a:t>		---	---</a:t>
            </a:r>
          </a:p>
          <a:p>
            <a:pPr marL="0" indent="0">
              <a:buNone/>
            </a:pPr>
            <a:r>
              <a:rPr lang="hr-HR" sz="1100" dirty="0"/>
              <a:t>	0 |	0	0	|0</a:t>
            </a:r>
          </a:p>
          <a:p>
            <a:pPr marL="0" indent="0">
              <a:buNone/>
            </a:pPr>
            <a:r>
              <a:rPr lang="hr-HR" sz="1100" dirty="0"/>
              <a:t>	1 |	1	0	|1</a:t>
            </a:r>
          </a:p>
          <a:p>
            <a:pPr marL="0" indent="0">
              <a:buNone/>
            </a:pPr>
            <a:r>
              <a:rPr lang="mr-IN" sz="1100" dirty="0"/>
              <a:t>c' =		0</a:t>
            </a:r>
          </a:p>
          <a:p>
            <a:pPr marL="0" indent="0">
              <a:buNone/>
            </a:pPr>
            <a:r>
              <a:rPr lang="mr-IN" sz="1100" dirty="0"/>
              <a:t>		---</a:t>
            </a:r>
          </a:p>
          <a:p>
            <a:pPr marL="0" indent="0">
              <a:buNone/>
            </a:pPr>
            <a:r>
              <a:rPr lang="mr-IN" sz="1100" dirty="0"/>
              <a:t>	0 |	1/(1-p)	|0</a:t>
            </a:r>
          </a:p>
          <a:p>
            <a:pPr marL="0" indent="0">
              <a:buNone/>
            </a:pPr>
            <a:r>
              <a:rPr lang="hr-HR" sz="1100" dirty="0"/>
              <a:t>	1 |	0	|</a:t>
            </a:r>
            <a:r>
              <a:rPr lang="hr-HR" sz="1100" dirty="0" smtClean="0"/>
              <a:t>1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695656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and on-going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Risk based exploration of adaptive systems</a:t>
            </a:r>
          </a:p>
          <a:p>
            <a:pPr lvl="1"/>
            <a:r>
              <a:rPr lang="en-US" dirty="0" smtClean="0"/>
              <a:t>Forensic analysis for continuous authentication [CACM’17]</a:t>
            </a:r>
            <a:r>
              <a:rPr lang="en-US" dirty="0"/>
              <a:t> and adaptive access </a:t>
            </a:r>
            <a:r>
              <a:rPr lang="en-US" dirty="0" smtClean="0"/>
              <a:t>control [QNRF]</a:t>
            </a:r>
          </a:p>
          <a:p>
            <a:pPr lvl="1"/>
            <a:r>
              <a:rPr lang="en-US" dirty="0" smtClean="0"/>
              <a:t>Proactive forensics [Pasquale et al. RE’13]</a:t>
            </a:r>
          </a:p>
          <a:p>
            <a:pPr lvl="1"/>
            <a:r>
              <a:rPr lang="en-US" dirty="0" smtClean="0"/>
              <a:t>Adaptive transparency for security risk assessment </a:t>
            </a:r>
            <a:br>
              <a:rPr lang="en-US" dirty="0" smtClean="0"/>
            </a:br>
            <a:r>
              <a:rPr lang="en-US" dirty="0" smtClean="0"/>
              <a:t>[to submit with NII colleague]</a:t>
            </a:r>
          </a:p>
          <a:p>
            <a:pPr lvl="1"/>
            <a:r>
              <a:rPr lang="en-US" dirty="0" smtClean="0"/>
              <a:t>Privacy risk and social benefit tradeoffs [TrustCom’14]</a:t>
            </a:r>
          </a:p>
          <a:p>
            <a:r>
              <a:rPr lang="en-US" dirty="0" smtClean="0"/>
              <a:t>Bottom line: self-adaptive systems cannot afford long simulation, hence model-based risk assessment is the most promising approach [</a:t>
            </a:r>
            <a:r>
              <a:rPr lang="en-US" dirty="0" err="1" smtClean="0"/>
              <a:t>Filieri</a:t>
            </a:r>
            <a:r>
              <a:rPr lang="en-US" dirty="0" smtClean="0"/>
              <a:t> et al, TSE’16]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the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3" y="1417638"/>
            <a:ext cx="9274342" cy="46783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Risks in life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Qualitative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Abstract Goal Behaviors and the Right Hand Side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Quantitative Risk Assessment based on Probabilistic Behavior Models and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Risk Assessment for Requirements-Driven Self-Adaptive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Welcome to contact me at: </a:t>
            </a:r>
            <a:r>
              <a:rPr lang="en-US" sz="2800" dirty="0" smtClean="0">
                <a:solidFill>
                  <a:srgbClr val="FF0000"/>
                </a:solidFill>
                <a:hlinkClick r:id="rId2"/>
              </a:rPr>
              <a:t>y.yu@open.ac.uk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9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79" y="76784"/>
            <a:ext cx="8939243" cy="67044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1733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3787" y="2498250"/>
            <a:ext cx="7772400" cy="1746039"/>
          </a:xfrm>
        </p:spPr>
        <p:txBody>
          <a:bodyPr>
            <a:normAutofit/>
          </a:bodyPr>
          <a:lstStyle/>
          <a:p>
            <a:r>
              <a:rPr lang="en-US" b="1" dirty="0"/>
              <a:t>Risk Assessment using Early Requirements </a:t>
            </a:r>
            <a:r>
              <a:rPr lang="en-US" b="1" dirty="0" smtClean="0"/>
              <a:t>Models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320654"/>
            <a:ext cx="6400800" cy="1752600"/>
          </a:xfrm>
        </p:spPr>
        <p:txBody>
          <a:bodyPr/>
          <a:lstStyle/>
          <a:p>
            <a:r>
              <a:rPr lang="en-US" dirty="0" smtClean="0"/>
              <a:t>Dr. Yijun Yu</a:t>
            </a:r>
          </a:p>
          <a:p>
            <a:r>
              <a:rPr lang="en-US" dirty="0" smtClean="0"/>
              <a:t>The Open University, UK</a:t>
            </a:r>
          </a:p>
          <a:p>
            <a:r>
              <a:rPr lang="en-US" sz="2400" dirty="0" smtClean="0">
                <a:hlinkClick r:id="rId2"/>
              </a:rPr>
              <a:t>http://mcs.open.ac.uk/yy66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Screen Shot 2015-09-06 at 14.33.3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8" y="983484"/>
            <a:ext cx="2395699" cy="104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u_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6400" y="544"/>
            <a:ext cx="1489782" cy="102717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68"/>
          <p:cNvSpPr/>
          <p:nvPr/>
        </p:nvSpPr>
        <p:spPr>
          <a:xfrm>
            <a:off x="2499170" y="1398328"/>
            <a:ext cx="5441816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 b="1" i="1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2000" b="1" dirty="0"/>
              <a:t>Adaptive Information Security for the Cloud </a:t>
            </a:r>
          </a:p>
        </p:txBody>
      </p:sp>
      <p:pic>
        <p:nvPicPr>
          <p:cNvPr id="9" name="Screenshot 2014-06-03 10.19.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7" y="-1969"/>
            <a:ext cx="7722304" cy="99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ERC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25640"/>
            <a:ext cx="1325647" cy="13256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3038" y="6321568"/>
            <a:ext cx="453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September 2017 @ Lisbon, Tutorial, RE 2017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5308-E10C-2747-A996-8526230151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8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8715</TotalTime>
  <Words>2728</Words>
  <Application>Microsoft Macintosh PowerPoint</Application>
  <PresentationFormat>On-screen Show (4:3)</PresentationFormat>
  <Paragraphs>485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Risk Assessment using Early Requirements Models</vt:lpstr>
      <vt:lpstr>Yijun YU</vt:lpstr>
      <vt:lpstr>Yijun YU</vt:lpstr>
      <vt:lpstr>Shall I take a flight ? </vt:lpstr>
      <vt:lpstr>PowerPoint Presentation</vt:lpstr>
      <vt:lpstr>PowerPoint Presentation</vt:lpstr>
      <vt:lpstr>In Requirements We Trust</vt:lpstr>
      <vt:lpstr>PowerPoint Presentation</vt:lpstr>
      <vt:lpstr>Risk Assessment using Early Requirements Models</vt:lpstr>
      <vt:lpstr>Life is full of risks</vt:lpstr>
      <vt:lpstr>Which one is more deadly? </vt:lpstr>
      <vt:lpstr>Perceived Risks</vt:lpstr>
      <vt:lpstr>Death tolls of flights</vt:lpstr>
      <vt:lpstr>A Guided Tour</vt:lpstr>
      <vt:lpstr>Safer to take planes</vt:lpstr>
      <vt:lpstr>Exercise 1</vt:lpstr>
      <vt:lpstr>A Guided Tour</vt:lpstr>
      <vt:lpstr>Risks and Arguments</vt:lpstr>
      <vt:lpstr>How to Assess Risks from Requirements Satisfaction Arguments?</vt:lpstr>
      <vt:lpstr>Risks ~ Rebuttals</vt:lpstr>
      <vt:lpstr>Risk and Argument (RISA)</vt:lpstr>
      <vt:lpstr>DSL</vt:lpstr>
      <vt:lpstr>PIN Entry Device (PED) example</vt:lpstr>
      <vt:lpstr>Identify Security Requirements and Security Functionality</vt:lpstr>
      <vt:lpstr>PowerPoint Presentation</vt:lpstr>
      <vt:lpstr>Outer Argument</vt:lpstr>
      <vt:lpstr>PowerPoint Presentation</vt:lpstr>
      <vt:lpstr>PowerPoint Presentation</vt:lpstr>
      <vt:lpstr>Risk Mitigations</vt:lpstr>
      <vt:lpstr>Automated Reasoning</vt:lpstr>
      <vt:lpstr>Overview of the RISA tools</vt:lpstr>
      <vt:lpstr>Example Argument</vt:lpstr>
      <vt:lpstr>Visualizing the argument graph</vt:lpstr>
      <vt:lpstr>Exercise 2 (offline)</vt:lpstr>
      <vt:lpstr>Tool support</vt:lpstr>
      <vt:lpstr>A Guided Tour</vt:lpstr>
      <vt:lpstr>Quantitative Reasoning of Risks</vt:lpstr>
      <vt:lpstr>Model-based Risk Assessment</vt:lpstr>
      <vt:lpstr>Elicitation of contribution labels of goal models using AHP approach</vt:lpstr>
      <vt:lpstr>RADAR Approach</vt:lpstr>
      <vt:lpstr>A Guided Tour</vt:lpstr>
      <vt:lpstr>Jackson’s new thoughts </vt:lpstr>
      <vt:lpstr>A Guided Tour</vt:lpstr>
      <vt:lpstr>Why consider probabilistic behavior model for risks?</vt:lpstr>
      <vt:lpstr>Exercise 3</vt:lpstr>
      <vt:lpstr>Answer to the first question</vt:lpstr>
      <vt:lpstr>Enumerate all traces and sum</vt:lpstr>
      <vt:lpstr>PRISM</vt:lpstr>
      <vt:lpstr>Risk Explore tool</vt:lpstr>
      <vt:lpstr>A privacy example</vt:lpstr>
      <vt:lpstr>Risk profile function</vt:lpstr>
      <vt:lpstr>Singularity condition</vt:lpstr>
      <vt:lpstr>Business requirement example</vt:lpstr>
      <vt:lpstr>Computation results</vt:lpstr>
      <vt:lpstr>A Guided Tour</vt:lpstr>
      <vt:lpstr>Risk-based Self-Protection architecture</vt:lpstr>
      <vt:lpstr>PowerPoint Presentation</vt:lpstr>
      <vt:lpstr>Biometric Authentication</vt:lpstr>
      <vt:lpstr>Markov model of continuous authentication and simulation of detection probability</vt:lpstr>
      <vt:lpstr>Challenges for Probabilistic Model Checkers</vt:lpstr>
      <vt:lpstr>Insight: to remove cycles</vt:lpstr>
      <vt:lpstr>Solving Linear Recurrent Equations</vt:lpstr>
      <vt:lpstr>Applied to Adaptive Access Control</vt:lpstr>
      <vt:lpstr>PowerPoint Presentation</vt:lpstr>
      <vt:lpstr>Turn transition probability into independent variables</vt:lpstr>
      <vt:lpstr>Optimization results (minimal risks)</vt:lpstr>
      <vt:lpstr>Parallel composition</vt:lpstr>
      <vt:lpstr>PowerPoint Presentation</vt:lpstr>
      <vt:lpstr>End of the Tour</vt:lpstr>
      <vt:lpstr>Install Docker</vt:lpstr>
      <vt:lpstr>How to use our tool?</vt:lpstr>
      <vt:lpstr>PRISM specification of PIN example</vt:lpstr>
      <vt:lpstr>PowerPoint Presentation</vt:lpstr>
      <vt:lpstr>Summary and on-going work</vt:lpstr>
      <vt:lpstr>End of the Tour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Blackboxes:  Requirements for Tracking and Verifying Aircraft in Motion </dc:title>
  <dc:creator>Yijun Yu</dc:creator>
  <cp:lastModifiedBy>Yijun Yu</cp:lastModifiedBy>
  <cp:revision>206</cp:revision>
  <dcterms:created xsi:type="dcterms:W3CDTF">2017-01-06T11:35:11Z</dcterms:created>
  <dcterms:modified xsi:type="dcterms:W3CDTF">2017-09-05T09:32:17Z</dcterms:modified>
</cp:coreProperties>
</file>